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55" r:id="rId1"/>
  </p:sldMasterIdLst>
  <p:notesMasterIdLst>
    <p:notesMasterId r:id="rId20"/>
  </p:notesMasterIdLst>
  <p:sldIdLst>
    <p:sldId id="473" r:id="rId2"/>
    <p:sldId id="477" r:id="rId3"/>
    <p:sldId id="266" r:id="rId4"/>
    <p:sldId id="463" r:id="rId5"/>
    <p:sldId id="497" r:id="rId6"/>
    <p:sldId id="445" r:id="rId7"/>
    <p:sldId id="495" r:id="rId8"/>
    <p:sldId id="362" r:id="rId9"/>
    <p:sldId id="464" r:id="rId10"/>
    <p:sldId id="447" r:id="rId11"/>
    <p:sldId id="469" r:id="rId12"/>
    <p:sldId id="452" r:id="rId13"/>
    <p:sldId id="480" r:id="rId14"/>
    <p:sldId id="481" r:id="rId15"/>
    <p:sldId id="382" r:id="rId16"/>
    <p:sldId id="483" r:id="rId17"/>
    <p:sldId id="388" r:id="rId18"/>
    <p:sldId id="494" r:id="rId19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  <a:srgbClr val="151F37"/>
    <a:srgbClr val="141D32"/>
    <a:srgbClr val="A5BCC4"/>
    <a:srgbClr val="003366"/>
    <a:srgbClr val="0033CC"/>
    <a:srgbClr val="BFEBFA"/>
    <a:srgbClr val="1D2A4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4476" autoAdjust="0"/>
  </p:normalViewPr>
  <p:slideViewPr>
    <p:cSldViewPr>
      <p:cViewPr varScale="1">
        <p:scale>
          <a:sx n="103" d="100"/>
          <a:sy n="103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4">
            <a:lumMod val="40000"/>
            <a:lumOff val="60000"/>
            <a:alpha val="52000"/>
          </a:schemeClr>
        </a:solidFill>
      </c:spPr>
    </c:floor>
    <c:sideWall>
      <c:thickness val="0"/>
      <c:spPr>
        <a:solidFill>
          <a:schemeClr val="accent4">
            <a:lumMod val="40000"/>
            <a:lumOff val="60000"/>
            <a:alpha val="22000"/>
          </a:schemeClr>
        </a:solidFill>
      </c:spPr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8.6383740533683959E-2"/>
          <c:y val="4.1108944933945374E-2"/>
          <c:w val="0.77770404151426542"/>
          <c:h val="0.860527501027978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 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15356.3</c:v>
                </c:pt>
                <c:pt idx="1">
                  <c:v>16699.099999999999</c:v>
                </c:pt>
              </c:numCache>
            </c:numRef>
          </c:val>
          <c:shape val="cone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 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11434.7</c:v>
                </c:pt>
                <c:pt idx="1">
                  <c:v>12110.6</c:v>
                </c:pt>
              </c:numCache>
            </c:numRef>
          </c:val>
          <c:shape val="cone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6313184"/>
        <c:axId val="226313576"/>
        <c:axId val="0"/>
      </c:bar3DChart>
      <c:catAx>
        <c:axId val="226313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10000"/>
                  </a:schemeClr>
                </a:solidFill>
              </a:defRPr>
            </a:pPr>
            <a:endParaRPr lang="ru-RU"/>
          </a:p>
        </c:txPr>
        <c:crossAx val="226313576"/>
        <c:crosses val="autoZero"/>
        <c:auto val="1"/>
        <c:lblAlgn val="ctr"/>
        <c:lblOffset val="100"/>
        <c:noMultiLvlLbl val="0"/>
      </c:catAx>
      <c:valAx>
        <c:axId val="226313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10000"/>
                  </a:schemeClr>
                </a:solidFill>
              </a:defRPr>
            </a:pPr>
            <a:endParaRPr lang="ru-RU"/>
          </a:p>
        </c:txPr>
        <c:crossAx val="2263131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lang="ru-RU" sz="2800" b="0" i="0" u="none" strike="noStrike" kern="1200" baseline="0">
              <a:solidFill>
                <a:srgbClr val="1D2A4B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76000"/>
              <a:alpha val="60000"/>
              <a:hueMod val="94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76000"/>
              <a:alpha val="60000"/>
              <a:hueMod val="94000"/>
            </a:schemeClr>
          </a:contourClr>
        </a:sp3d>
      </c:spPr>
    </c:floor>
    <c:sideWall>
      <c:thickness val="0"/>
      <c:spPr>
        <a:solidFill>
          <a:schemeClr val="bg2"/>
        </a:solidFill>
        <a:ln>
          <a:noFill/>
        </a:ln>
        <a:effectLst/>
        <a:sp3d/>
      </c:spPr>
    </c:sideWall>
    <c:backWall>
      <c:thickness val="0"/>
      <c:spPr>
        <a:solidFill>
          <a:schemeClr val="bg2"/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10081</c:v>
                </c:pt>
                <c:pt idx="1">
                  <c:v>5275.3</c:v>
                </c:pt>
              </c:numCache>
            </c:numRef>
          </c:val>
          <c:shape val="cone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9231.7000000000007</c:v>
                </c:pt>
                <c:pt idx="1">
                  <c:v>158.4</c:v>
                </c:pt>
              </c:numCache>
            </c:numRef>
          </c:val>
          <c:shape val="cone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314360"/>
        <c:axId val="226314752"/>
        <c:axId val="0"/>
      </c:bar3DChart>
      <c:catAx>
        <c:axId val="226314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76000"/>
                <a:alpha val="60000"/>
                <a:hueMod val="94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1D2A4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314752"/>
        <c:crosses val="autoZero"/>
        <c:auto val="1"/>
        <c:lblAlgn val="ctr"/>
        <c:lblOffset val="100"/>
        <c:noMultiLvlLbl val="0"/>
      </c:catAx>
      <c:valAx>
        <c:axId val="226314752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76000"/>
                <a:alpha val="60000"/>
                <a:hueMod val="94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1D2A4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314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20149267783801"/>
          <c:y val="0.22719390934181022"/>
          <c:w val="0.20383057720516926"/>
          <c:h val="0.346533650775120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1D2A4B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3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65026459973753281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0.193</c:v>
                </c:pt>
                <c:pt idx="1">
                  <c:v>0.80700000000000005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ln>
          <a:solidFill>
            <a:schemeClr val="tx2">
              <a:lumMod val="20000"/>
              <a:lumOff val="80000"/>
              <a:alpha val="99000"/>
            </a:schemeClr>
          </a:solidFill>
        </a:ln>
      </c:spPr>
    </c:plotArea>
    <c:legend>
      <c:legendPos val="r"/>
      <c:layout/>
      <c:overlay val="0"/>
      <c:spPr>
        <a:ln>
          <a:gradFill>
            <a:gsLst>
              <a:gs pos="47000">
                <a:schemeClr val="accent1">
                  <a:lumMod val="5000"/>
                  <a:lumOff val="95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c:spPr>
      <c:txPr>
        <a:bodyPr/>
        <a:lstStyle/>
        <a:p>
          <a:pPr>
            <a:defRPr sz="2400">
              <a:solidFill>
                <a:srgbClr val="1D2A4B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5833311884526488E-2"/>
          <c:y val="3.4032846183520614E-2"/>
          <c:w val="0.95416666666666672"/>
          <c:h val="0.861390177077098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1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2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3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4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5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  <a:sp3d/>
            </c:spPr>
          </c:dPt>
          <c:dLbls>
            <c:dLbl>
              <c:idx val="1"/>
              <c:layout>
                <c:manualLayout>
                  <c:x val="-1.1215551181102384E-3"/>
                  <c:y val="8.26563625546982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20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32299868766404"/>
                      <c:h val="6.5014953535628653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7404773622047237E-2"/>
                  <c:y val="-5.29623052635728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99896653543307"/>
                      <c:h val="6.501495353562865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0048023293963254"/>
                  <c:y val="-9.9493873440585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9259186351706035E-2"/>
                  <c:y val="0.100281420343976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ЕСН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0.34599999999999997</c:v>
                </c:pt>
                <c:pt idx="1">
                  <c:v>0.54300000000000004</c:v>
                </c:pt>
                <c:pt idx="2">
                  <c:v>2.3E-2</c:v>
                </c:pt>
                <c:pt idx="3">
                  <c:v>8.1000000000000003E-2</c:v>
                </c:pt>
                <c:pt idx="4">
                  <c:v>7.0000000000000001E-3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725308777951875"/>
          <c:y val="3.1291326053377581E-2"/>
          <c:w val="0.78182033892785863"/>
          <c:h val="0.5195482312001175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3.4969833332694836E-2"/>
                  <c:y val="8.53422200400677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89411617100014"/>
                      <c:h val="7.929517687998824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1.052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имущество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9325319217404852E-2"/>
                  <c:y val="-4.26688701255416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01370633148041"/>
                      <c:h val="6.507184685572570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0.71899999999999997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5.3214872676982253E-3"/>
                  <c:y val="-1.28007730323870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33542633194012"/>
                      <c:h val="4.231451881690564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0.71799999999999997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акцизы по подакцизным товарам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2.4326798938049028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Лист1!$E$2</c:f>
              <c:numCache>
                <c:formatCode>0.0%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9765524137164831E-2"/>
                  <c:y val="-8.533998014557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513675683544739E-2"/>
                      <c:h val="7.026325031985693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Лист1!$F$2</c:f>
              <c:numCache>
                <c:formatCode>0.0%</c:formatCode>
                <c:ptCount val="1"/>
                <c:pt idx="0">
                  <c:v>0.186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cylinder"/>
        <c:axId val="226315928"/>
        <c:axId val="226316320"/>
        <c:axId val="0"/>
      </c:bar3DChart>
      <c:catAx>
        <c:axId val="226315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316320"/>
        <c:crosses val="autoZero"/>
        <c:auto val="1"/>
        <c:lblAlgn val="ctr"/>
        <c:lblOffset val="100"/>
        <c:noMultiLvlLbl val="0"/>
      </c:catAx>
      <c:valAx>
        <c:axId val="226316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226315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140880898290993"/>
          <c:y val="0.62982047693625443"/>
          <c:w val="0.62934566178470597"/>
          <c:h val="0.3701795230637456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861030506968153E-2"/>
          <c:y val="0.13584772924773961"/>
          <c:w val="0.67460097026256338"/>
          <c:h val="0.782007668858711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1"/>
          <c:dPt>
            <c:idx val="0"/>
            <c:bubble3D val="0"/>
            <c:explosion val="0"/>
            <c:spPr>
              <a:solidFill>
                <a:srgbClr val="0033CC"/>
              </a:solidFill>
            </c:spPr>
          </c:dPt>
          <c:dPt>
            <c:idx val="1"/>
            <c:bubble3D val="0"/>
            <c:explosion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-0.15280968633897257"/>
                  <c:y val="-0.297170177438427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743543804320747E-2"/>
                      <c:h val="0.2616305570309539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6167185127578417E-2"/>
                  <c:y val="5.07363717577803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870857491381107E-5"/>
                  <c:y val="-0.1038887612183121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7.73125664880462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5942660678945251E-2"/>
                  <c:y val="-2.17441593247630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472547306419809E-2"/>
                      <c:h val="5.3853034594329705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2">
                        <a:lumMod val="1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3"/>
                <c:pt idx="0">
                  <c:v>доходы от использования имущества</c:v>
                </c:pt>
                <c:pt idx="1">
                  <c:v>доходы от продажи материальных и нематериальных активов</c:v>
                </c:pt>
                <c:pt idx="2">
                  <c:v>доходы от оказания платных услуг и компенсации затрат государства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0.38500000000000001</c:v>
                </c:pt>
                <c:pt idx="1">
                  <c:v>0.42799999999999999</c:v>
                </c:pt>
                <c:pt idx="2">
                  <c:v>0.187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1718142428619047"/>
          <c:y val="9.9885971573934709E-2"/>
          <c:w val="0.26637741757507172"/>
          <c:h val="0.78573176039800752"/>
        </c:manualLayout>
      </c:layout>
      <c:overlay val="0"/>
      <c:txPr>
        <a:bodyPr/>
        <a:lstStyle/>
        <a:p>
          <a:pPr>
            <a:defRPr sz="1600">
              <a:solidFill>
                <a:srgbClr val="151F37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2"/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оказания платных услуг и компенсации затрат государства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0.10819292720976847"/>
                  <c:y val="-1.9537139024435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800" b="1" i="0" u="none" strike="noStrike" kern="1200" baseline="0">
                    <a:solidFill>
                      <a:srgbClr val="151F37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0.433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0033CC"/>
            </a:solidFill>
          </c:spPr>
          <c:invertIfNegative val="0"/>
          <c:dLbls>
            <c:dLbl>
              <c:idx val="0"/>
              <c:layout>
                <c:manualLayout>
                  <c:x val="-0.10671094901686927"/>
                  <c:y val="-1.709499664638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800" b="1" i="0" u="none" strike="noStrike" kern="1200" baseline="0">
                    <a:solidFill>
                      <a:srgbClr val="151F37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0.44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10374664252991492"/>
                  <c:y val="-1.2210711890272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800" b="1" i="0" u="none" strike="noStrike" kern="1200" baseline="0">
                    <a:solidFill>
                      <a:srgbClr val="151F37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0.63800000000000001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31440808"/>
        <c:axId val="231441200"/>
        <c:axId val="0"/>
      </c:bar3DChart>
      <c:catAx>
        <c:axId val="23144080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231441200"/>
        <c:crosses val="autoZero"/>
        <c:auto val="1"/>
        <c:lblAlgn val="ctr"/>
        <c:lblOffset val="100"/>
        <c:noMultiLvlLbl val="0"/>
      </c:catAx>
      <c:valAx>
        <c:axId val="231441200"/>
        <c:scaling>
          <c:orientation val="minMax"/>
        </c:scaling>
        <c:delete val="1"/>
        <c:axPos val="b"/>
        <c:majorGridlines/>
        <c:numFmt formatCode="0.0%" sourceLinked="1"/>
        <c:majorTickMark val="out"/>
        <c:minorTickMark val="none"/>
        <c:tickLblPos val="nextTo"/>
        <c:crossAx val="231440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26977394668562"/>
          <c:y val="1.675540424955849E-2"/>
          <c:w val="0.33231975158689187"/>
          <c:h val="0.98324459575044154"/>
        </c:manualLayout>
      </c:layout>
      <c:overlay val="0"/>
      <c:txPr>
        <a:bodyPr/>
        <a:lstStyle/>
        <a:p>
          <a:pPr>
            <a:defRPr>
              <a:solidFill>
                <a:srgbClr val="151F37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146434821582027"/>
          <c:y val="9.410669468410042E-2"/>
          <c:w val="0.8885356517841797"/>
          <c:h val="0.57295500720858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 на выравнивание бюджетной обеспеченности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059557485065762E-2"/>
                  <c:y val="0.1597063691251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0.0%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дотации  на поддержку мер по обеспечению сбалансированности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1104017882153644E-2"/>
                  <c:y val="0.16571037507356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0.0%</c:formatCode>
                <c:ptCount val="1"/>
                <c:pt idx="0">
                  <c:v>0.95699999999999996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субсидии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059320094538403E-2"/>
                  <c:y val="0.16210816060706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0.0%</c:formatCode>
                <c:ptCount val="1"/>
                <c:pt idx="0">
                  <c:v>0.317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субвенции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059557485065651E-2"/>
                  <c:y val="0.18852588133134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0.0%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320642910521703E-2"/>
                  <c:y val="0.17171457012452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0.0%</c:formatCode>
                <c:ptCount val="1"/>
                <c:pt idx="0">
                  <c:v>0.97799999999999998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безвозмездные поступления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1104017882153644E-2"/>
                  <c:y val="0.17771857607293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0.0%</c:formatCode>
                <c:ptCount val="1"/>
                <c:pt idx="0">
                  <c:v>0.75600000000000001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31441984"/>
        <c:axId val="231442376"/>
        <c:axId val="0"/>
      </c:bar3DChart>
      <c:catAx>
        <c:axId val="23144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442376"/>
        <c:crosses val="autoZero"/>
        <c:auto val="1"/>
        <c:lblAlgn val="ctr"/>
        <c:lblOffset val="100"/>
        <c:noMultiLvlLbl val="0"/>
      </c:catAx>
      <c:valAx>
        <c:axId val="231442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44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52834870199606E-2"/>
          <c:y val="1.2754774042746324E-2"/>
          <c:w val="0.64563069381179872"/>
          <c:h val="0.987245185007933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6"/>
            <c:bubble3D val="0"/>
            <c:explosion val="17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2"/>
              <c:layout>
                <c:manualLayout>
                  <c:x val="-5.3889994550112404E-17"/>
                  <c:y val="3.48912366996969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03636632966709E-2"/>
                      <c:h val="2.995986327799468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8"/>
                <c:pt idx="0">
                  <c:v>Национальная оборона</c:v>
                </c:pt>
                <c:pt idx="1">
                  <c:v>Общегосударственные вопросы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Национальная безопасность и правоохранительная деятельность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 formatCode="0.00%">
                  <c:v>1.0999999999999999E-2</c:v>
                </c:pt>
                <c:pt idx="1">
                  <c:v>0.13500000000000001</c:v>
                </c:pt>
                <c:pt idx="2">
                  <c:v>5.8000000000000003E-2</c:v>
                </c:pt>
                <c:pt idx="3">
                  <c:v>0.19800000000000001</c:v>
                </c:pt>
                <c:pt idx="4">
                  <c:v>1E-3</c:v>
                </c:pt>
                <c:pt idx="5">
                  <c:v>0.40100000000000002</c:v>
                </c:pt>
                <c:pt idx="6">
                  <c:v>1.4999999999999999E-2</c:v>
                </c:pt>
                <c:pt idx="7">
                  <c:v>0.01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3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566FE9-03FB-4780-A19C-F2BF80AFA98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D2236A6-B415-4195-80B8-7B989FA74E19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Постановление администрации Новороссийского сельсовета от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28.01.2016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№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10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«О мерах по реализации решения Совета депутатов Новороссийского сельсовета «О бюджете муниципального образования Новороссийский сельсовет на 2016 год и на плановый период 2017 и 2018 годов»</a:t>
          </a:r>
          <a:endParaRPr lang="ru-RU" sz="1590" kern="1200" dirty="0">
            <a:solidFill>
              <a:srgbClr val="00B0F0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6B8AF2E5-A75F-4BDF-9152-BCCF24DCAA62}" type="parTrans" cxnId="{55876E01-7DD4-4D75-A843-D484169BAD19}">
      <dgm:prSet/>
      <dgm:spPr/>
      <dgm:t>
        <a:bodyPr/>
        <a:lstStyle/>
        <a:p>
          <a:endParaRPr lang="ru-RU"/>
        </a:p>
      </dgm:t>
    </dgm:pt>
    <dgm:pt modelId="{BBE48CF1-345D-4F82-9666-6E67F551A8DC}" type="sibTrans" cxnId="{55876E01-7DD4-4D75-A843-D484169BAD19}">
      <dgm:prSet/>
      <dgm:spPr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88FFBCA-A042-424B-BCCF-C9D3CB84F980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бюджета муниципального образования Новороссийский сельсовет за 2016 год,                                       </a:t>
          </a:r>
          <a:r>
            <a:rPr lang="ru-RU" sz="20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ВСЕГО – </a:t>
          </a:r>
          <a:r>
            <a:rPr lang="ru-RU" sz="28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16699,1</a:t>
          </a:r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рублей </a:t>
          </a:r>
          <a:endParaRPr lang="ru-RU" sz="1600" kern="1200" dirty="0">
            <a:solidFill>
              <a:srgbClr val="00B0F0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08A59D5F-4972-4ACE-B1EB-7CAEEDF326A7}" type="parTrans" cxnId="{40D35913-0655-4988-98A7-168DFC03AD57}">
      <dgm:prSet/>
      <dgm:spPr/>
      <dgm:t>
        <a:bodyPr/>
        <a:lstStyle/>
        <a:p>
          <a:endParaRPr lang="ru-RU"/>
        </a:p>
      </dgm:t>
    </dgm:pt>
    <dgm:pt modelId="{755238B8-3F27-4D82-BED3-75F72FB1D4C0}" type="sibTrans" cxnId="{40D35913-0655-4988-98A7-168DFC03AD57}">
      <dgm:prSet/>
      <dgm:spPr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831D651B-21F1-4B8E-807E-15778BA133C8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Исполнено</a:t>
          </a:r>
          <a:r>
            <a:rPr lang="ru-RU" sz="28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 72,5%</a:t>
          </a:r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 от годовых плановых назначений</a:t>
          </a:r>
          <a:endParaRPr lang="ru-RU" sz="1600" kern="1200" dirty="0">
            <a:solidFill>
              <a:srgbClr val="00B0F0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A509DB39-4CE5-4B68-A2AB-C914357E41B6}" type="parTrans" cxnId="{3EAA766F-925F-448F-8E63-599391B42251}">
      <dgm:prSet/>
      <dgm:spPr/>
      <dgm:t>
        <a:bodyPr/>
        <a:lstStyle/>
        <a:p>
          <a:endParaRPr lang="ru-RU"/>
        </a:p>
      </dgm:t>
    </dgm:pt>
    <dgm:pt modelId="{C29D9205-81A3-4B80-8EFB-BEDDBCBD5D4D}" type="sibTrans" cxnId="{3EAA766F-925F-448F-8E63-599391B42251}">
      <dgm:prSet/>
      <dgm:spPr/>
      <dgm:t>
        <a:bodyPr/>
        <a:lstStyle/>
        <a:p>
          <a:endParaRPr lang="ru-RU"/>
        </a:p>
      </dgm:t>
    </dgm:pt>
    <dgm:pt modelId="{599DE839-79DF-495B-8020-1C6741496401}" type="pres">
      <dgm:prSet presAssocID="{3D566FE9-03FB-4780-A19C-F2BF80AFA98D}" presName="linearFlow" presStyleCnt="0">
        <dgm:presLayoutVars>
          <dgm:resizeHandles val="exact"/>
        </dgm:presLayoutVars>
      </dgm:prSet>
      <dgm:spPr/>
    </dgm:pt>
    <dgm:pt modelId="{114C92B4-4B28-4235-998A-DC116093470F}" type="pres">
      <dgm:prSet presAssocID="{7D2236A6-B415-4195-80B8-7B989FA74E19}" presName="node" presStyleLbl="node1" presStyleIdx="0" presStyleCnt="3" custScaleX="136235" custScaleY="129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76B4B-0B1D-43AA-9DA4-324A8EC7B2A0}" type="pres">
      <dgm:prSet presAssocID="{BBE48CF1-345D-4F82-9666-6E67F551A8D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DD54F27-4B88-493F-B081-D8E225BFA2C9}" type="pres">
      <dgm:prSet presAssocID="{BBE48CF1-345D-4F82-9666-6E67F551A8DC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7C9EF17-2F8B-4E48-AD1C-308B7B5F888F}" type="pres">
      <dgm:prSet presAssocID="{188FFBCA-A042-424B-BCCF-C9D3CB84F98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5E981-8A94-4727-B432-C528B618E828}" type="pres">
      <dgm:prSet presAssocID="{755238B8-3F27-4D82-BED3-75F72FB1D4C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53F5FBB-ECEC-4BD2-9578-C628CCB5A36F}" type="pres">
      <dgm:prSet presAssocID="{755238B8-3F27-4D82-BED3-75F72FB1D4C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B5835C1F-5D07-4737-903B-A1BC57719CDA}" type="pres">
      <dgm:prSet presAssocID="{831D651B-21F1-4B8E-807E-15778BA133C8}" presName="node" presStyleLbl="node1" presStyleIdx="2" presStyleCnt="3" custLinFactNeighborX="1716" custLinFactNeighborY="-14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8FCB5F-A0F1-4BB1-92D9-F04931706756}" type="presOf" srcId="{7D2236A6-B415-4195-80B8-7B989FA74E19}" destId="{114C92B4-4B28-4235-998A-DC116093470F}" srcOrd="0" destOrd="0" presId="urn:microsoft.com/office/officeart/2005/8/layout/process2"/>
    <dgm:cxn modelId="{40D35913-0655-4988-98A7-168DFC03AD57}" srcId="{3D566FE9-03FB-4780-A19C-F2BF80AFA98D}" destId="{188FFBCA-A042-424B-BCCF-C9D3CB84F980}" srcOrd="1" destOrd="0" parTransId="{08A59D5F-4972-4ACE-B1EB-7CAEEDF326A7}" sibTransId="{755238B8-3F27-4D82-BED3-75F72FB1D4C0}"/>
    <dgm:cxn modelId="{9B7D2358-518E-4BAE-A460-B8F1B136AFD0}" type="presOf" srcId="{188FFBCA-A042-424B-BCCF-C9D3CB84F980}" destId="{B7C9EF17-2F8B-4E48-AD1C-308B7B5F888F}" srcOrd="0" destOrd="0" presId="urn:microsoft.com/office/officeart/2005/8/layout/process2"/>
    <dgm:cxn modelId="{3EAA766F-925F-448F-8E63-599391B42251}" srcId="{3D566FE9-03FB-4780-A19C-F2BF80AFA98D}" destId="{831D651B-21F1-4B8E-807E-15778BA133C8}" srcOrd="2" destOrd="0" parTransId="{A509DB39-4CE5-4B68-A2AB-C914357E41B6}" sibTransId="{C29D9205-81A3-4B80-8EFB-BEDDBCBD5D4D}"/>
    <dgm:cxn modelId="{48BFA577-7E10-4D5E-A5EB-6594F0412429}" type="presOf" srcId="{BBE48CF1-345D-4F82-9666-6E67F551A8DC}" destId="{A8A76B4B-0B1D-43AA-9DA4-324A8EC7B2A0}" srcOrd="0" destOrd="0" presId="urn:microsoft.com/office/officeart/2005/8/layout/process2"/>
    <dgm:cxn modelId="{379C135D-06BD-4590-BB4D-E3A08D02160A}" type="presOf" srcId="{755238B8-3F27-4D82-BED3-75F72FB1D4C0}" destId="{C53F5FBB-ECEC-4BD2-9578-C628CCB5A36F}" srcOrd="1" destOrd="0" presId="urn:microsoft.com/office/officeart/2005/8/layout/process2"/>
    <dgm:cxn modelId="{55876E01-7DD4-4D75-A843-D484169BAD19}" srcId="{3D566FE9-03FB-4780-A19C-F2BF80AFA98D}" destId="{7D2236A6-B415-4195-80B8-7B989FA74E19}" srcOrd="0" destOrd="0" parTransId="{6B8AF2E5-A75F-4BDF-9152-BCCF24DCAA62}" sibTransId="{BBE48CF1-345D-4F82-9666-6E67F551A8DC}"/>
    <dgm:cxn modelId="{8629EBF7-7AA4-4961-B579-045FA9284308}" type="presOf" srcId="{3D566FE9-03FB-4780-A19C-F2BF80AFA98D}" destId="{599DE839-79DF-495B-8020-1C6741496401}" srcOrd="0" destOrd="0" presId="urn:microsoft.com/office/officeart/2005/8/layout/process2"/>
    <dgm:cxn modelId="{0B5F4FA0-EA1B-4E65-8866-00E8DA687D22}" type="presOf" srcId="{BBE48CF1-345D-4F82-9666-6E67F551A8DC}" destId="{2DD54F27-4B88-493F-B081-D8E225BFA2C9}" srcOrd="1" destOrd="0" presId="urn:microsoft.com/office/officeart/2005/8/layout/process2"/>
    <dgm:cxn modelId="{93AB94B3-5D53-4BD1-BC19-8236DAACA34A}" type="presOf" srcId="{831D651B-21F1-4B8E-807E-15778BA133C8}" destId="{B5835C1F-5D07-4737-903B-A1BC57719CDA}" srcOrd="0" destOrd="0" presId="urn:microsoft.com/office/officeart/2005/8/layout/process2"/>
    <dgm:cxn modelId="{2C572A7D-0163-42A3-97C6-6C5848DACC2E}" type="presOf" srcId="{755238B8-3F27-4D82-BED3-75F72FB1D4C0}" destId="{3345E981-8A94-4727-B432-C528B618E828}" srcOrd="0" destOrd="0" presId="urn:microsoft.com/office/officeart/2005/8/layout/process2"/>
    <dgm:cxn modelId="{973CC1BC-0982-4F9A-B979-ED5181BEBFD4}" type="presParOf" srcId="{599DE839-79DF-495B-8020-1C6741496401}" destId="{114C92B4-4B28-4235-998A-DC116093470F}" srcOrd="0" destOrd="0" presId="urn:microsoft.com/office/officeart/2005/8/layout/process2"/>
    <dgm:cxn modelId="{1B50D566-1F73-4843-BA00-07ED8D202EE5}" type="presParOf" srcId="{599DE839-79DF-495B-8020-1C6741496401}" destId="{A8A76B4B-0B1D-43AA-9DA4-324A8EC7B2A0}" srcOrd="1" destOrd="0" presId="urn:microsoft.com/office/officeart/2005/8/layout/process2"/>
    <dgm:cxn modelId="{5CCEAC0D-96BB-4FB4-8C43-0E1D3358D567}" type="presParOf" srcId="{A8A76B4B-0B1D-43AA-9DA4-324A8EC7B2A0}" destId="{2DD54F27-4B88-493F-B081-D8E225BFA2C9}" srcOrd="0" destOrd="0" presId="urn:microsoft.com/office/officeart/2005/8/layout/process2"/>
    <dgm:cxn modelId="{8DB930DE-3477-4A17-9D45-D3028658A431}" type="presParOf" srcId="{599DE839-79DF-495B-8020-1C6741496401}" destId="{B7C9EF17-2F8B-4E48-AD1C-308B7B5F888F}" srcOrd="2" destOrd="0" presId="urn:microsoft.com/office/officeart/2005/8/layout/process2"/>
    <dgm:cxn modelId="{4F665CFE-D39D-491C-8D3A-5B58C6421FB3}" type="presParOf" srcId="{599DE839-79DF-495B-8020-1C6741496401}" destId="{3345E981-8A94-4727-B432-C528B618E828}" srcOrd="3" destOrd="0" presId="urn:microsoft.com/office/officeart/2005/8/layout/process2"/>
    <dgm:cxn modelId="{E2BB40BE-3C25-47DF-899F-9E2641C5D5FE}" type="presParOf" srcId="{3345E981-8A94-4727-B432-C528B618E828}" destId="{C53F5FBB-ECEC-4BD2-9578-C628CCB5A36F}" srcOrd="0" destOrd="0" presId="urn:microsoft.com/office/officeart/2005/8/layout/process2"/>
    <dgm:cxn modelId="{7F27E49F-B679-4B44-B783-3B686E60C7C5}" type="presParOf" srcId="{599DE839-79DF-495B-8020-1C6741496401}" destId="{B5835C1F-5D07-4737-903B-A1BC57719CD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00C0CE-5D07-47FF-9D06-2D575CF1DC0E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E43EFA-7F61-45C0-991B-244A89575C1F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000" i="1" kern="1200" dirty="0" smtClean="0">
              <a:solidFill>
                <a:srgbClr val="FFFF00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оборона</a:t>
          </a:r>
          <a:endParaRPr lang="ru-RU" sz="2000" i="1" kern="1200" dirty="0">
            <a:solidFill>
              <a:srgbClr val="FFFF00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2A208987-83CD-4E7E-8597-A93A79070012}" type="parTrans" cxnId="{5B8071CB-C70D-49CD-ABD3-E6B3F5639A40}">
      <dgm:prSet/>
      <dgm:spPr/>
      <dgm:t>
        <a:bodyPr/>
        <a:lstStyle/>
        <a:p>
          <a:endParaRPr lang="ru-RU"/>
        </a:p>
      </dgm:t>
    </dgm:pt>
    <dgm:pt modelId="{771E6C12-E5DC-463A-AC07-830C5CCE396D}" type="sibTrans" cxnId="{5B8071CB-C70D-49CD-ABD3-E6B3F5639A40}">
      <dgm:prSet/>
      <dgm:spPr/>
      <dgm:t>
        <a:bodyPr/>
        <a:lstStyle/>
        <a:p>
          <a:endParaRPr lang="ru-RU"/>
        </a:p>
      </dgm:t>
    </dgm:pt>
    <dgm:pt modelId="{23FAAC95-F598-419C-913F-BD1D1C5A6EFE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осуществление первичного воинского учета за 2016 год– </a:t>
          </a:r>
          <a:r>
            <a:rPr lang="ru-RU" sz="1400" b="1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" panose="020B0703020102020204" pitchFamily="34" charset="0"/>
              <a:ea typeface="+mn-ea"/>
              <a:cs typeface="+mn-cs"/>
            </a:rPr>
            <a:t>187 </a:t>
          </a: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тыс. руб.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CDFDC68C-D12F-4074-AE3B-6B6880C767A7}" type="parTrans" cxnId="{697F74D5-9E7E-4E73-988C-7A7EBAADBBB4}">
      <dgm:prSet/>
      <dgm:spPr/>
      <dgm:t>
        <a:bodyPr/>
        <a:lstStyle/>
        <a:p>
          <a:endParaRPr lang="ru-RU"/>
        </a:p>
      </dgm:t>
    </dgm:pt>
    <dgm:pt modelId="{8219C5CF-F74D-46E6-B7DB-8293FBF5ED76}" type="sibTrans" cxnId="{697F74D5-9E7E-4E73-988C-7A7EBAADBBB4}">
      <dgm:prSet/>
      <dgm:spPr/>
      <dgm:t>
        <a:bodyPr/>
        <a:lstStyle/>
        <a:p>
          <a:endParaRPr lang="ru-RU"/>
        </a:p>
      </dgm:t>
    </dgm:pt>
    <dgm:pt modelId="{B50DEEAF-2AFD-4B8D-97EC-822DF923C003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100 % от годовых плановых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3CD17E52-260C-4825-844A-C3E24660750A}" type="parTrans" cxnId="{7BFAD031-AB9B-42AE-A7B6-542692DF0A08}">
      <dgm:prSet/>
      <dgm:spPr/>
      <dgm:t>
        <a:bodyPr/>
        <a:lstStyle/>
        <a:p>
          <a:endParaRPr lang="ru-RU"/>
        </a:p>
      </dgm:t>
    </dgm:pt>
    <dgm:pt modelId="{EC785754-80CD-485C-A2D2-DC96B827EDB6}" type="sibTrans" cxnId="{7BFAD031-AB9B-42AE-A7B6-542692DF0A08}">
      <dgm:prSet/>
      <dgm:spPr/>
      <dgm:t>
        <a:bodyPr/>
        <a:lstStyle/>
        <a:p>
          <a:endParaRPr lang="ru-RU"/>
        </a:p>
      </dgm:t>
    </dgm:pt>
    <dgm:pt modelId="{31DADE7D-B969-433B-A746-FEAC6F36BB1A}">
      <dgm:prSet phldrT="[Текст]" custT="1"/>
      <dgm:spPr>
        <a:solidFill>
          <a:schemeClr val="bg2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000" kern="1200" dirty="0" smtClean="0">
              <a:solidFill>
                <a:srgbClr val="FFFF00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безопасность и правоохранительная деятельность</a:t>
          </a:r>
          <a:endParaRPr lang="ru-RU" sz="2000" kern="1200" dirty="0">
            <a:solidFill>
              <a:srgbClr val="FFFF00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870FAB6C-4B22-4A42-8E27-8A1B841C2572}" type="parTrans" cxnId="{E9991E15-C487-486C-ACA3-BB6AC389AB7F}">
      <dgm:prSet/>
      <dgm:spPr/>
      <dgm:t>
        <a:bodyPr/>
        <a:lstStyle/>
        <a:p>
          <a:endParaRPr lang="ru-RU"/>
        </a:p>
      </dgm:t>
    </dgm:pt>
    <dgm:pt modelId="{A2B61D4D-B167-42F5-A61E-BEFBA79178D9}" type="sibTrans" cxnId="{E9991E15-C487-486C-ACA3-BB6AC389AB7F}">
      <dgm:prSet/>
      <dgm:spPr/>
      <dgm:t>
        <a:bodyPr/>
        <a:lstStyle/>
        <a:p>
          <a:endParaRPr lang="ru-RU"/>
        </a:p>
      </dgm:t>
    </dgm:pt>
    <dgm:pt modelId="{DD61FCE0-F9CD-4150-B5C4-D0FA9E18C848}">
      <dgm:prSet phldrT="[Текст]" custT="1"/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предупреждение и ликвидацию последствий чрезвычайных ситуаций и стихийных бедствий природного и техногенного характера за 2016 год –                    17,325тыс. руб. , 71,2 % от годовых плановых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210D405D-7861-4B1E-A0F2-9544CABD2B90}" type="parTrans" cxnId="{E3E45230-4AC2-490C-B696-6689E1348F28}">
      <dgm:prSet/>
      <dgm:spPr/>
      <dgm:t>
        <a:bodyPr/>
        <a:lstStyle/>
        <a:p>
          <a:endParaRPr lang="ru-RU"/>
        </a:p>
      </dgm:t>
    </dgm:pt>
    <dgm:pt modelId="{A8276CD4-66CD-4BFC-AC49-296175F41A80}" type="sibTrans" cxnId="{E3E45230-4AC2-490C-B696-6689E1348F28}">
      <dgm:prSet/>
      <dgm:spPr/>
      <dgm:t>
        <a:bodyPr/>
        <a:lstStyle/>
        <a:p>
          <a:endParaRPr lang="ru-RU"/>
        </a:p>
      </dgm:t>
    </dgm:pt>
    <dgm:pt modelId="{B227BC69-6803-4345-9E9E-C58A2129201D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 algn="ctr"/>
          <a:r>
            <a:rPr lang="ru-RU" sz="2000" kern="1200" dirty="0" smtClean="0">
              <a:solidFill>
                <a:srgbClr val="FFFF00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экономика</a:t>
          </a:r>
          <a:endParaRPr lang="ru-RU" sz="2000" kern="1200" dirty="0">
            <a:solidFill>
              <a:srgbClr val="FFFF00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697E79B3-05FC-4188-BCF4-5B315F223FCC}" type="parTrans" cxnId="{8EF5C67B-9B6C-4ED1-A942-5124526D934D}">
      <dgm:prSet/>
      <dgm:spPr/>
      <dgm:t>
        <a:bodyPr/>
        <a:lstStyle/>
        <a:p>
          <a:endParaRPr lang="ru-RU"/>
        </a:p>
      </dgm:t>
    </dgm:pt>
    <dgm:pt modelId="{BEBC412E-F8C1-4BAD-8EF0-051044EACE81}" type="sibTrans" cxnId="{8EF5C67B-9B6C-4ED1-A942-5124526D934D}">
      <dgm:prSet/>
      <dgm:spPr/>
      <dgm:t>
        <a:bodyPr/>
        <a:lstStyle/>
        <a:p>
          <a:endParaRPr lang="ru-RU"/>
        </a:p>
      </dgm:t>
    </dgm:pt>
    <dgm:pt modelId="{8EF0DC38-1DFC-47EA-BE5E-E8FA520C2F69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содержание  дорожного фонда за 2016 год – 524,9 тыс. руб.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3E2F0F92-F784-45DB-8CB3-9E01C8E906AE}" type="parTrans" cxnId="{746EB8A7-0FC2-40FF-8A98-36E204AD5825}">
      <dgm:prSet/>
      <dgm:spPr/>
      <dgm:t>
        <a:bodyPr/>
        <a:lstStyle/>
        <a:p>
          <a:endParaRPr lang="ru-RU"/>
        </a:p>
      </dgm:t>
    </dgm:pt>
    <dgm:pt modelId="{FE144BC2-ADC9-4ACA-AE63-C2937292D436}" type="sibTrans" cxnId="{746EB8A7-0FC2-40FF-8A98-36E204AD5825}">
      <dgm:prSet/>
      <dgm:spPr/>
      <dgm:t>
        <a:bodyPr/>
        <a:lstStyle/>
        <a:p>
          <a:endParaRPr lang="ru-RU"/>
        </a:p>
      </dgm:t>
    </dgm:pt>
    <dgm:pt modelId="{962006B7-67D6-440E-A228-C3F2745B3C7E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54,9 % от годовых бюджетных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5134FA95-9A78-4967-A90F-F1AAFEFC4B68}" type="parTrans" cxnId="{CB128C33-58E9-41EA-B39B-8E7E59D81BF6}">
      <dgm:prSet/>
      <dgm:spPr/>
      <dgm:t>
        <a:bodyPr/>
        <a:lstStyle/>
        <a:p>
          <a:endParaRPr lang="ru-RU"/>
        </a:p>
      </dgm:t>
    </dgm:pt>
    <dgm:pt modelId="{FE30C80B-2472-43F1-8C17-03AA3AE8A8E0}" type="sibTrans" cxnId="{CB128C33-58E9-41EA-B39B-8E7E59D81BF6}">
      <dgm:prSet/>
      <dgm:spPr/>
      <dgm:t>
        <a:bodyPr/>
        <a:lstStyle/>
        <a:p>
          <a:endParaRPr lang="ru-RU"/>
        </a:p>
      </dgm:t>
    </dgm:pt>
    <dgm:pt modelId="{D961052D-F150-401C-8177-62F928214905}">
      <dgm:prSet phldrT="[Текст]" custT="1"/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endParaRPr lang="ru-RU" sz="1800" b="0" i="1" kern="1200" dirty="0">
            <a:solidFill>
              <a:srgbClr val="CCFFFF"/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7A7780E7-22FA-48A8-B93F-D866D7BC0922}" type="parTrans" cxnId="{C321C7DE-6FFC-4D08-8111-1CA9C1EF6ACF}">
      <dgm:prSet/>
      <dgm:spPr/>
      <dgm:t>
        <a:bodyPr/>
        <a:lstStyle/>
        <a:p>
          <a:endParaRPr lang="ru-RU"/>
        </a:p>
      </dgm:t>
    </dgm:pt>
    <dgm:pt modelId="{6D8EDAD6-AC97-4AC3-A946-9FC573F2049E}" type="sibTrans" cxnId="{C321C7DE-6FFC-4D08-8111-1CA9C1EF6ACF}">
      <dgm:prSet/>
      <dgm:spPr/>
      <dgm:t>
        <a:bodyPr/>
        <a:lstStyle/>
        <a:p>
          <a:endParaRPr lang="ru-RU"/>
        </a:p>
      </dgm:t>
    </dgm:pt>
    <dgm:pt modelId="{23841319-3F4F-41DA-9067-1CAA6C3AE299}">
      <dgm:prSet phldrT="[Текст]" custT="1"/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обеспечение  пожарной безопасности за 2016 год 31,8  тыс. руб. ,23,5%от годовых плановых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6008D2B3-E6FE-4797-A30B-D2AFAACA1F36}" type="parTrans" cxnId="{9621162E-36FF-4E2E-B933-8D9851A6B478}">
      <dgm:prSet/>
      <dgm:spPr/>
      <dgm:t>
        <a:bodyPr/>
        <a:lstStyle/>
        <a:p>
          <a:endParaRPr lang="ru-RU"/>
        </a:p>
      </dgm:t>
    </dgm:pt>
    <dgm:pt modelId="{487192A5-7B6E-41B6-8125-F7D0F90B83ED}" type="sibTrans" cxnId="{9621162E-36FF-4E2E-B933-8D9851A6B478}">
      <dgm:prSet/>
      <dgm:spPr/>
      <dgm:t>
        <a:bodyPr/>
        <a:lstStyle/>
        <a:p>
          <a:endParaRPr lang="ru-RU"/>
        </a:p>
      </dgm:t>
    </dgm:pt>
    <dgm:pt modelId="{49A4BA46-21F1-4614-B4A5-44318179D42C}" type="pres">
      <dgm:prSet presAssocID="{AE00C0CE-5D07-47FF-9D06-2D575CF1DC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6298DD-ED14-4377-8184-C8B0654AFB6E}" type="pres">
      <dgm:prSet presAssocID="{1BE43EFA-7F61-45C0-991B-244A89575C1F}" presName="linNode" presStyleCnt="0"/>
      <dgm:spPr/>
    </dgm:pt>
    <dgm:pt modelId="{D1BE984F-018A-4189-B94A-AB47BACC74F7}" type="pres">
      <dgm:prSet presAssocID="{1BE43EFA-7F61-45C0-991B-244A89575C1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5D03D-8064-4208-9A80-1F8781D26F28}" type="pres">
      <dgm:prSet presAssocID="{1BE43EFA-7F61-45C0-991B-244A89575C1F}" presName="descendantText" presStyleLbl="alignAccFollowNode1" presStyleIdx="0" presStyleCnt="3" custLinFactNeighborX="1224" custLinFactNeighborY="-1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B8AD4-F788-4334-8880-338792C69DAE}" type="pres">
      <dgm:prSet presAssocID="{771E6C12-E5DC-463A-AC07-830C5CCE396D}" presName="sp" presStyleCnt="0"/>
      <dgm:spPr/>
    </dgm:pt>
    <dgm:pt modelId="{68D044FC-C806-4814-A9C8-79178C02B568}" type="pres">
      <dgm:prSet presAssocID="{31DADE7D-B969-433B-A746-FEAC6F36BB1A}" presName="linNode" presStyleCnt="0"/>
      <dgm:spPr/>
    </dgm:pt>
    <dgm:pt modelId="{A17D96C9-8117-40FD-958D-72D27FE92153}" type="pres">
      <dgm:prSet presAssocID="{31DADE7D-B969-433B-A746-FEAC6F36BB1A}" presName="parentText" presStyleLbl="node1" presStyleIdx="1" presStyleCnt="3" custLinFactNeighborY="-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248B2-57BF-4BDC-88E0-683FEFAAF475}" type="pres">
      <dgm:prSet presAssocID="{31DADE7D-B969-433B-A746-FEAC6F36BB1A}" presName="descendantText" presStyleLbl="alignAccFollowNode1" presStyleIdx="1" presStyleCnt="3" custScaleX="98623" custScaleY="155115" custLinFactNeighborX="6036" custLinFactNeighborY="-5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05D304-C3A1-4D8E-9493-F47E2B08F168}" type="pres">
      <dgm:prSet presAssocID="{A2B61D4D-B167-42F5-A61E-BEFBA79178D9}" presName="sp" presStyleCnt="0"/>
      <dgm:spPr/>
    </dgm:pt>
    <dgm:pt modelId="{644FECC0-6F5A-48D9-93A2-3A34FE6E76AC}" type="pres">
      <dgm:prSet presAssocID="{B227BC69-6803-4345-9E9E-C58A2129201D}" presName="linNode" presStyleCnt="0"/>
      <dgm:spPr/>
    </dgm:pt>
    <dgm:pt modelId="{A12FB138-318A-4F08-9AB3-C7D7011086BD}" type="pres">
      <dgm:prSet presAssocID="{B227BC69-6803-4345-9E9E-C58A2129201D}" presName="parentText" presStyleLbl="node1" presStyleIdx="2" presStyleCnt="3" custLinFactNeighborX="-1324" custLinFactNeighborY="-18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4E12B-70AE-43C4-AEDF-832C0CF884DA}" type="pres">
      <dgm:prSet presAssocID="{B227BC69-6803-4345-9E9E-C58A2129201D}" presName="descendantText" presStyleLbl="alignAccFollowNode1" presStyleIdx="2" presStyleCnt="3" custScaleY="125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E45230-4AC2-490C-B696-6689E1348F28}" srcId="{31DADE7D-B969-433B-A746-FEAC6F36BB1A}" destId="{DD61FCE0-F9CD-4150-B5C4-D0FA9E18C848}" srcOrd="0" destOrd="0" parTransId="{210D405D-7861-4B1E-A0F2-9544CABD2B90}" sibTransId="{A8276CD4-66CD-4BFC-AC49-296175F41A80}"/>
    <dgm:cxn modelId="{697F74D5-9E7E-4E73-988C-7A7EBAADBBB4}" srcId="{1BE43EFA-7F61-45C0-991B-244A89575C1F}" destId="{23FAAC95-F598-419C-913F-BD1D1C5A6EFE}" srcOrd="0" destOrd="0" parTransId="{CDFDC68C-D12F-4074-AE3B-6B6880C767A7}" sibTransId="{8219C5CF-F74D-46E6-B7DB-8293FBF5ED76}"/>
    <dgm:cxn modelId="{E9991E15-C487-486C-ACA3-BB6AC389AB7F}" srcId="{AE00C0CE-5D07-47FF-9D06-2D575CF1DC0E}" destId="{31DADE7D-B969-433B-A746-FEAC6F36BB1A}" srcOrd="1" destOrd="0" parTransId="{870FAB6C-4B22-4A42-8E27-8A1B841C2572}" sibTransId="{A2B61D4D-B167-42F5-A61E-BEFBA79178D9}"/>
    <dgm:cxn modelId="{7C643327-1ED0-4552-BF98-0F58AD8989A0}" type="presOf" srcId="{1BE43EFA-7F61-45C0-991B-244A89575C1F}" destId="{D1BE984F-018A-4189-B94A-AB47BACC74F7}" srcOrd="0" destOrd="0" presId="urn:microsoft.com/office/officeart/2005/8/layout/vList5"/>
    <dgm:cxn modelId="{9621162E-36FF-4E2E-B933-8D9851A6B478}" srcId="{31DADE7D-B969-433B-A746-FEAC6F36BB1A}" destId="{23841319-3F4F-41DA-9067-1CAA6C3AE299}" srcOrd="1" destOrd="0" parTransId="{6008D2B3-E6FE-4797-A30B-D2AFAACA1F36}" sibTransId="{487192A5-7B6E-41B6-8125-F7D0F90B83ED}"/>
    <dgm:cxn modelId="{88CF01FF-FF83-412E-8AF9-F5F6B57E9807}" type="presOf" srcId="{B227BC69-6803-4345-9E9E-C58A2129201D}" destId="{A12FB138-318A-4F08-9AB3-C7D7011086BD}" srcOrd="0" destOrd="0" presId="urn:microsoft.com/office/officeart/2005/8/layout/vList5"/>
    <dgm:cxn modelId="{A9F612D5-79EE-4C51-B2DC-A2C489B24752}" type="presOf" srcId="{31DADE7D-B969-433B-A746-FEAC6F36BB1A}" destId="{A17D96C9-8117-40FD-958D-72D27FE92153}" srcOrd="0" destOrd="0" presId="urn:microsoft.com/office/officeart/2005/8/layout/vList5"/>
    <dgm:cxn modelId="{FE2D2CFF-6EA5-4AAE-BC0E-C6B9618B9A95}" type="presOf" srcId="{DD61FCE0-F9CD-4150-B5C4-D0FA9E18C848}" destId="{148248B2-57BF-4BDC-88E0-683FEFAAF475}" srcOrd="0" destOrd="0" presId="urn:microsoft.com/office/officeart/2005/8/layout/vList5"/>
    <dgm:cxn modelId="{746EB8A7-0FC2-40FF-8A98-36E204AD5825}" srcId="{B227BC69-6803-4345-9E9E-C58A2129201D}" destId="{8EF0DC38-1DFC-47EA-BE5E-E8FA520C2F69}" srcOrd="0" destOrd="0" parTransId="{3E2F0F92-F784-45DB-8CB3-9E01C8E906AE}" sibTransId="{FE144BC2-ADC9-4ACA-AE63-C2937292D436}"/>
    <dgm:cxn modelId="{CB128C33-58E9-41EA-B39B-8E7E59D81BF6}" srcId="{B227BC69-6803-4345-9E9E-C58A2129201D}" destId="{962006B7-67D6-440E-A228-C3F2745B3C7E}" srcOrd="1" destOrd="0" parTransId="{5134FA95-9A78-4967-A90F-F1AAFEFC4B68}" sibTransId="{FE30C80B-2472-43F1-8C17-03AA3AE8A8E0}"/>
    <dgm:cxn modelId="{1839A978-BC71-4FE7-B570-77A748806434}" type="presOf" srcId="{AE00C0CE-5D07-47FF-9D06-2D575CF1DC0E}" destId="{49A4BA46-21F1-4614-B4A5-44318179D42C}" srcOrd="0" destOrd="0" presId="urn:microsoft.com/office/officeart/2005/8/layout/vList5"/>
    <dgm:cxn modelId="{AC7010D1-7283-4BA2-9C0A-D5B20EFB0979}" type="presOf" srcId="{B50DEEAF-2AFD-4B8D-97EC-822DF923C003}" destId="{8275D03D-8064-4208-9A80-1F8781D26F28}" srcOrd="0" destOrd="1" presId="urn:microsoft.com/office/officeart/2005/8/layout/vList5"/>
    <dgm:cxn modelId="{5B8071CB-C70D-49CD-ABD3-E6B3F5639A40}" srcId="{AE00C0CE-5D07-47FF-9D06-2D575CF1DC0E}" destId="{1BE43EFA-7F61-45C0-991B-244A89575C1F}" srcOrd="0" destOrd="0" parTransId="{2A208987-83CD-4E7E-8597-A93A79070012}" sibTransId="{771E6C12-E5DC-463A-AC07-830C5CCE396D}"/>
    <dgm:cxn modelId="{C321C7DE-6FFC-4D08-8111-1CA9C1EF6ACF}" srcId="{31DADE7D-B969-433B-A746-FEAC6F36BB1A}" destId="{D961052D-F150-401C-8177-62F928214905}" srcOrd="2" destOrd="0" parTransId="{7A7780E7-22FA-48A8-B93F-D866D7BC0922}" sibTransId="{6D8EDAD6-AC97-4AC3-A946-9FC573F2049E}"/>
    <dgm:cxn modelId="{05BF78CF-682B-4A46-ABC3-9758BFC04183}" type="presOf" srcId="{962006B7-67D6-440E-A228-C3F2745B3C7E}" destId="{0764E12B-70AE-43C4-AEDF-832C0CF884DA}" srcOrd="0" destOrd="1" presId="urn:microsoft.com/office/officeart/2005/8/layout/vList5"/>
    <dgm:cxn modelId="{80DC1CD1-83DC-4E42-9BE7-E0F33ED185C5}" type="presOf" srcId="{D961052D-F150-401C-8177-62F928214905}" destId="{148248B2-57BF-4BDC-88E0-683FEFAAF475}" srcOrd="0" destOrd="2" presId="urn:microsoft.com/office/officeart/2005/8/layout/vList5"/>
    <dgm:cxn modelId="{0820FDD0-B818-4E43-88E5-234B34D4B3B1}" type="presOf" srcId="{23841319-3F4F-41DA-9067-1CAA6C3AE299}" destId="{148248B2-57BF-4BDC-88E0-683FEFAAF475}" srcOrd="0" destOrd="1" presId="urn:microsoft.com/office/officeart/2005/8/layout/vList5"/>
    <dgm:cxn modelId="{7BFAD031-AB9B-42AE-A7B6-542692DF0A08}" srcId="{1BE43EFA-7F61-45C0-991B-244A89575C1F}" destId="{B50DEEAF-2AFD-4B8D-97EC-822DF923C003}" srcOrd="1" destOrd="0" parTransId="{3CD17E52-260C-4825-844A-C3E24660750A}" sibTransId="{EC785754-80CD-485C-A2D2-DC96B827EDB6}"/>
    <dgm:cxn modelId="{56A32F58-CB30-4480-8425-DEB8E50FDF5A}" type="presOf" srcId="{8EF0DC38-1DFC-47EA-BE5E-E8FA520C2F69}" destId="{0764E12B-70AE-43C4-AEDF-832C0CF884DA}" srcOrd="0" destOrd="0" presId="urn:microsoft.com/office/officeart/2005/8/layout/vList5"/>
    <dgm:cxn modelId="{8A018822-6AF2-491E-817A-7653B951D524}" type="presOf" srcId="{23FAAC95-F598-419C-913F-BD1D1C5A6EFE}" destId="{8275D03D-8064-4208-9A80-1F8781D26F28}" srcOrd="0" destOrd="0" presId="urn:microsoft.com/office/officeart/2005/8/layout/vList5"/>
    <dgm:cxn modelId="{8EF5C67B-9B6C-4ED1-A942-5124526D934D}" srcId="{AE00C0CE-5D07-47FF-9D06-2D575CF1DC0E}" destId="{B227BC69-6803-4345-9E9E-C58A2129201D}" srcOrd="2" destOrd="0" parTransId="{697E79B3-05FC-4188-BCF4-5B315F223FCC}" sibTransId="{BEBC412E-F8C1-4BAD-8EF0-051044EACE81}"/>
    <dgm:cxn modelId="{60286C88-0503-48D2-8255-699417AD4A44}" type="presParOf" srcId="{49A4BA46-21F1-4614-B4A5-44318179D42C}" destId="{606298DD-ED14-4377-8184-C8B0654AFB6E}" srcOrd="0" destOrd="0" presId="urn:microsoft.com/office/officeart/2005/8/layout/vList5"/>
    <dgm:cxn modelId="{47671958-04B1-4A8D-A2B2-1973A06B82B5}" type="presParOf" srcId="{606298DD-ED14-4377-8184-C8B0654AFB6E}" destId="{D1BE984F-018A-4189-B94A-AB47BACC74F7}" srcOrd="0" destOrd="0" presId="urn:microsoft.com/office/officeart/2005/8/layout/vList5"/>
    <dgm:cxn modelId="{ED396E26-13C4-4B26-A973-2E7563AF3ECE}" type="presParOf" srcId="{606298DD-ED14-4377-8184-C8B0654AFB6E}" destId="{8275D03D-8064-4208-9A80-1F8781D26F28}" srcOrd="1" destOrd="0" presId="urn:microsoft.com/office/officeart/2005/8/layout/vList5"/>
    <dgm:cxn modelId="{BE77A00F-3E03-4460-9183-C2E75391FBB4}" type="presParOf" srcId="{49A4BA46-21F1-4614-B4A5-44318179D42C}" destId="{14AB8AD4-F788-4334-8880-338792C69DAE}" srcOrd="1" destOrd="0" presId="urn:microsoft.com/office/officeart/2005/8/layout/vList5"/>
    <dgm:cxn modelId="{E90FA058-790C-4F86-9EBC-BB5A6D310E25}" type="presParOf" srcId="{49A4BA46-21F1-4614-B4A5-44318179D42C}" destId="{68D044FC-C806-4814-A9C8-79178C02B568}" srcOrd="2" destOrd="0" presId="urn:microsoft.com/office/officeart/2005/8/layout/vList5"/>
    <dgm:cxn modelId="{EC2380CF-C967-4184-9F64-6D413B81FAA9}" type="presParOf" srcId="{68D044FC-C806-4814-A9C8-79178C02B568}" destId="{A17D96C9-8117-40FD-958D-72D27FE92153}" srcOrd="0" destOrd="0" presId="urn:microsoft.com/office/officeart/2005/8/layout/vList5"/>
    <dgm:cxn modelId="{38A8D933-75E0-4631-ADCD-23E967B80B45}" type="presParOf" srcId="{68D044FC-C806-4814-A9C8-79178C02B568}" destId="{148248B2-57BF-4BDC-88E0-683FEFAAF475}" srcOrd="1" destOrd="0" presId="urn:microsoft.com/office/officeart/2005/8/layout/vList5"/>
    <dgm:cxn modelId="{CECADDAB-41AB-4C79-B99F-B930A6E54375}" type="presParOf" srcId="{49A4BA46-21F1-4614-B4A5-44318179D42C}" destId="{7105D304-C3A1-4D8E-9493-F47E2B08F168}" srcOrd="3" destOrd="0" presId="urn:microsoft.com/office/officeart/2005/8/layout/vList5"/>
    <dgm:cxn modelId="{B92E2F66-927A-4EE6-8A56-A3A172C989A0}" type="presParOf" srcId="{49A4BA46-21F1-4614-B4A5-44318179D42C}" destId="{644FECC0-6F5A-48D9-93A2-3A34FE6E76AC}" srcOrd="4" destOrd="0" presId="urn:microsoft.com/office/officeart/2005/8/layout/vList5"/>
    <dgm:cxn modelId="{65B6B549-3837-4F87-A601-EC4F024AB967}" type="presParOf" srcId="{644FECC0-6F5A-48D9-93A2-3A34FE6E76AC}" destId="{A12FB138-318A-4F08-9AB3-C7D7011086BD}" srcOrd="0" destOrd="0" presId="urn:microsoft.com/office/officeart/2005/8/layout/vList5"/>
    <dgm:cxn modelId="{0BD693BC-FE55-4C4B-84D3-8C61DF389C22}" type="presParOf" srcId="{644FECC0-6F5A-48D9-93A2-3A34FE6E76AC}" destId="{0764E12B-70AE-43C4-AEDF-832C0CF884D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928360-633C-456E-939E-35640F2A92E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70D512-AF44-4EED-A670-994396300B1D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kern="1200" dirty="0" smtClean="0">
              <a:solidFill>
                <a:schemeClr val="accent6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           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Исполнено за 2016 год –                           </a:t>
          </a:r>
          <a:r>
            <a:rPr lang="ru-RU" sz="28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21,1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или </a:t>
          </a:r>
          <a:r>
            <a:rPr lang="ru-RU" sz="28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98,6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%                к бюджетным назначениям 2016 года:</a:t>
          </a:r>
        </a:p>
        <a:p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Профессиональная подготовка, переподготовка и повышение квалификации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F5A653AE-C6E4-4211-B17D-BAFE66F043F6}" type="parTrans" cxnId="{2A4945B1-2CF9-4557-9137-C42601FB0FBD}">
      <dgm:prSet/>
      <dgm:spPr/>
      <dgm:t>
        <a:bodyPr/>
        <a:lstStyle/>
        <a:p>
          <a:endParaRPr lang="ru-RU"/>
        </a:p>
      </dgm:t>
    </dgm:pt>
    <dgm:pt modelId="{EDCDAA15-BD26-4A85-9D70-C56B18B45207}" type="sibTrans" cxnId="{2A4945B1-2CF9-4557-9137-C42601FB0FBD}">
      <dgm:prSet/>
      <dgm:spPr/>
      <dgm:t>
        <a:bodyPr/>
        <a:lstStyle/>
        <a:p>
          <a:endParaRPr lang="ru-RU"/>
        </a:p>
      </dgm:t>
    </dgm:pt>
    <dgm:pt modelId="{EBE406B8-8980-47AB-94D8-FC13E7D35898}" type="pres">
      <dgm:prSet presAssocID="{57928360-633C-456E-939E-35640F2A92E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556D85-983D-4A30-BB23-C1C502E9D319}" type="pres">
      <dgm:prSet presAssocID="{F870D512-AF44-4EED-A670-994396300B1D}" presName="parentLin" presStyleCnt="0"/>
      <dgm:spPr/>
    </dgm:pt>
    <dgm:pt modelId="{7ADF11C0-749C-4608-9930-6B964B214FCE}" type="pres">
      <dgm:prSet presAssocID="{F870D512-AF44-4EED-A670-994396300B1D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FC628C7A-88DA-4423-A514-DE8CD5527072}" type="pres">
      <dgm:prSet presAssocID="{F870D512-AF44-4EED-A670-994396300B1D}" presName="parentText" presStyleLbl="node1" presStyleIdx="0" presStyleCnt="1" custScaleX="112446" custScaleY="1658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78EE2-F37C-4116-BD59-F0332ABF8668}" type="pres">
      <dgm:prSet presAssocID="{F870D512-AF44-4EED-A670-994396300B1D}" presName="negativeSpace" presStyleCnt="0"/>
      <dgm:spPr/>
    </dgm:pt>
    <dgm:pt modelId="{E1CA1498-E3CB-49D2-BC2F-BA84C682FF41}" type="pres">
      <dgm:prSet presAssocID="{F870D512-AF44-4EED-A670-994396300B1D}" presName="childText" presStyleLbl="conFgAcc1" presStyleIdx="0" presStyleCnt="1" custLinFactNeighborX="1754" custLinFactNeighborY="-15765">
        <dgm:presLayoutVars>
          <dgm:bulletEnabled val="1"/>
        </dgm:presLayoutVars>
      </dgm:prSet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</a:schemeClr>
          </a:solidFill>
        </a:ln>
      </dgm:spPr>
    </dgm:pt>
  </dgm:ptLst>
  <dgm:cxnLst>
    <dgm:cxn modelId="{15222907-CB91-49FC-864E-AB2FB3E4E79A}" type="presOf" srcId="{57928360-633C-456E-939E-35640F2A92ED}" destId="{EBE406B8-8980-47AB-94D8-FC13E7D35898}" srcOrd="0" destOrd="0" presId="urn:microsoft.com/office/officeart/2005/8/layout/list1"/>
    <dgm:cxn modelId="{DD2D8178-76C3-46BA-A996-1398FE46C1DA}" type="presOf" srcId="{F870D512-AF44-4EED-A670-994396300B1D}" destId="{7ADF11C0-749C-4608-9930-6B964B214FCE}" srcOrd="0" destOrd="0" presId="urn:microsoft.com/office/officeart/2005/8/layout/list1"/>
    <dgm:cxn modelId="{2A4945B1-2CF9-4557-9137-C42601FB0FBD}" srcId="{57928360-633C-456E-939E-35640F2A92ED}" destId="{F870D512-AF44-4EED-A670-994396300B1D}" srcOrd="0" destOrd="0" parTransId="{F5A653AE-C6E4-4211-B17D-BAFE66F043F6}" sibTransId="{EDCDAA15-BD26-4A85-9D70-C56B18B45207}"/>
    <dgm:cxn modelId="{9198A0D3-D159-4519-B368-E1F8CA07AD11}" type="presOf" srcId="{F870D512-AF44-4EED-A670-994396300B1D}" destId="{FC628C7A-88DA-4423-A514-DE8CD5527072}" srcOrd="1" destOrd="0" presId="urn:microsoft.com/office/officeart/2005/8/layout/list1"/>
    <dgm:cxn modelId="{53BA0157-F910-4994-B733-D8AB82572FB7}" type="presParOf" srcId="{EBE406B8-8980-47AB-94D8-FC13E7D35898}" destId="{74556D85-983D-4A30-BB23-C1C502E9D319}" srcOrd="0" destOrd="0" presId="urn:microsoft.com/office/officeart/2005/8/layout/list1"/>
    <dgm:cxn modelId="{5CBC8514-CF68-49D2-B4BC-73580F6C9688}" type="presParOf" srcId="{74556D85-983D-4A30-BB23-C1C502E9D319}" destId="{7ADF11C0-749C-4608-9930-6B964B214FCE}" srcOrd="0" destOrd="0" presId="urn:microsoft.com/office/officeart/2005/8/layout/list1"/>
    <dgm:cxn modelId="{75CEB3E7-9CDD-493F-AE40-AE64BE6F0AE1}" type="presParOf" srcId="{74556D85-983D-4A30-BB23-C1C502E9D319}" destId="{FC628C7A-88DA-4423-A514-DE8CD5527072}" srcOrd="1" destOrd="0" presId="urn:microsoft.com/office/officeart/2005/8/layout/list1"/>
    <dgm:cxn modelId="{21114BAF-2EB2-4D16-95D2-7E735DC5EB48}" type="presParOf" srcId="{EBE406B8-8980-47AB-94D8-FC13E7D35898}" destId="{50078EE2-F37C-4116-BD59-F0332ABF8668}" srcOrd="1" destOrd="0" presId="urn:microsoft.com/office/officeart/2005/8/layout/list1"/>
    <dgm:cxn modelId="{8283AF40-74DE-4D73-9150-7CF7AD4D692F}" type="presParOf" srcId="{EBE406B8-8980-47AB-94D8-FC13E7D35898}" destId="{E1CA1498-E3CB-49D2-BC2F-BA84C682FF4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B4E3A6-6D3F-4588-B325-AE04229AA2F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65F9BD-DE2E-429C-A1DF-DC095D482344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b="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за  2016 год всего –  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255 тыс. руб.,            или </a:t>
          </a:r>
          <a:r>
            <a:rPr lang="ru-RU" sz="28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84,4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%  от бюджетных назначений 2016 года</a:t>
          </a:r>
        </a:p>
      </dgm:t>
    </dgm:pt>
    <dgm:pt modelId="{0E3ABF7E-164A-4B5C-BAB8-1C58D05FAF63}" type="parTrans" cxnId="{FA86DAF0-1FC8-4B4A-9302-6BC3B254327B}">
      <dgm:prSet/>
      <dgm:spPr/>
      <dgm:t>
        <a:bodyPr/>
        <a:lstStyle/>
        <a:p>
          <a:endParaRPr lang="ru-RU"/>
        </a:p>
      </dgm:t>
    </dgm:pt>
    <dgm:pt modelId="{6F2E280D-AFB0-4D6D-B7EE-2FD84E82E2AC}" type="sibTrans" cxnId="{FA86DAF0-1FC8-4B4A-9302-6BC3B254327B}">
      <dgm:prSet/>
      <dgm:spPr/>
      <dgm:t>
        <a:bodyPr/>
        <a:lstStyle/>
        <a:p>
          <a:endParaRPr lang="ru-RU"/>
        </a:p>
      </dgm:t>
    </dgm:pt>
    <dgm:pt modelId="{A133BD50-E0C8-4166-8B18-B19106E068B4}" type="pres">
      <dgm:prSet presAssocID="{EEB4E3A6-6D3F-4588-B325-AE04229AA2F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444DC0-D9AC-46C6-99CD-F70D70B71212}" type="pres">
      <dgm:prSet presAssocID="{4465F9BD-DE2E-429C-A1DF-DC095D482344}" presName="vertOne" presStyleCnt="0"/>
      <dgm:spPr/>
    </dgm:pt>
    <dgm:pt modelId="{EF1EBAAD-BF03-4960-9C0D-D3B72179B113}" type="pres">
      <dgm:prSet presAssocID="{4465F9BD-DE2E-429C-A1DF-DC095D482344}" presName="txOne" presStyleLbl="node0" presStyleIdx="0" presStyleCnt="1" custAng="0" custScaleY="25199" custLinFactY="-1266" custLinFactNeighborX="118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F484C3-C4E7-4E29-B2B3-7C1BA8F903BD}" type="pres">
      <dgm:prSet presAssocID="{4465F9BD-DE2E-429C-A1DF-DC095D482344}" presName="horzOne" presStyleCnt="0"/>
      <dgm:spPr/>
    </dgm:pt>
  </dgm:ptLst>
  <dgm:cxnLst>
    <dgm:cxn modelId="{E44B4842-516D-43C4-98F1-B81191B96129}" type="presOf" srcId="{EEB4E3A6-6D3F-4588-B325-AE04229AA2F5}" destId="{A133BD50-E0C8-4166-8B18-B19106E068B4}" srcOrd="0" destOrd="0" presId="urn:microsoft.com/office/officeart/2005/8/layout/hierarchy4"/>
    <dgm:cxn modelId="{FD8ABBE9-4AA9-4F1E-9AB3-049B099D350B}" type="presOf" srcId="{4465F9BD-DE2E-429C-A1DF-DC095D482344}" destId="{EF1EBAAD-BF03-4960-9C0D-D3B72179B113}" srcOrd="0" destOrd="0" presId="urn:microsoft.com/office/officeart/2005/8/layout/hierarchy4"/>
    <dgm:cxn modelId="{FA86DAF0-1FC8-4B4A-9302-6BC3B254327B}" srcId="{EEB4E3A6-6D3F-4588-B325-AE04229AA2F5}" destId="{4465F9BD-DE2E-429C-A1DF-DC095D482344}" srcOrd="0" destOrd="0" parTransId="{0E3ABF7E-164A-4B5C-BAB8-1C58D05FAF63}" sibTransId="{6F2E280D-AFB0-4D6D-B7EE-2FD84E82E2AC}"/>
    <dgm:cxn modelId="{037BAB54-C27F-4EBF-AB57-430AC8850961}" type="presParOf" srcId="{A133BD50-E0C8-4166-8B18-B19106E068B4}" destId="{25444DC0-D9AC-46C6-99CD-F70D70B71212}" srcOrd="0" destOrd="0" presId="urn:microsoft.com/office/officeart/2005/8/layout/hierarchy4"/>
    <dgm:cxn modelId="{F5B7CCC8-0567-4F8E-A182-1D5B2CF2EA1E}" type="presParOf" srcId="{25444DC0-D9AC-46C6-99CD-F70D70B71212}" destId="{EF1EBAAD-BF03-4960-9C0D-D3B72179B113}" srcOrd="0" destOrd="0" presId="urn:microsoft.com/office/officeart/2005/8/layout/hierarchy4"/>
    <dgm:cxn modelId="{3B52FAAA-AD09-4FB5-AEB4-359BD54DA8D6}" type="presParOf" srcId="{25444DC0-D9AC-46C6-99CD-F70D70B71212}" destId="{31F484C3-C4E7-4E29-B2B3-7C1BA8F903B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C92B4-4B28-4235-998A-DC116093470F}">
      <dsp:nvSpPr>
        <dsp:cNvPr id="0" name=""/>
        <dsp:cNvSpPr/>
      </dsp:nvSpPr>
      <dsp:spPr>
        <a:xfrm>
          <a:off x="144007" y="5010"/>
          <a:ext cx="6924616" cy="1650451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0675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Постановление администрации Новороссийского сельсовета от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28.01.2016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№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10 </a:t>
          </a:r>
          <a:r>
            <a:rPr lang="ru-RU" sz="159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«О мерах по реализации решения Совета депутатов Новороссийского сельсовета «О бюджете муниципального образования Новороссийский сельсовет на 2016 год и на плановый период 2017 и 2018 годов»</a:t>
          </a:r>
          <a:endParaRPr lang="ru-RU" sz="1590" kern="1200" dirty="0">
            <a:solidFill>
              <a:srgbClr val="00B0F0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92347" y="53350"/>
        <a:ext cx="6827936" cy="1553771"/>
      </dsp:txXfrm>
    </dsp:sp>
    <dsp:sp modelId="{A8A76B4B-0B1D-43AA-9DA4-324A8EC7B2A0}">
      <dsp:nvSpPr>
        <dsp:cNvPr id="0" name=""/>
        <dsp:cNvSpPr/>
      </dsp:nvSpPr>
      <dsp:spPr>
        <a:xfrm rot="5400000">
          <a:off x="3368057" y="1687229"/>
          <a:ext cx="476516" cy="5718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-5400000">
        <a:off x="3434770" y="1734881"/>
        <a:ext cx="343092" cy="333561"/>
      </dsp:txXfrm>
    </dsp:sp>
    <dsp:sp modelId="{B7C9EF17-2F8B-4E48-AD1C-308B7B5F888F}">
      <dsp:nvSpPr>
        <dsp:cNvPr id="0" name=""/>
        <dsp:cNvSpPr/>
      </dsp:nvSpPr>
      <dsp:spPr>
        <a:xfrm>
          <a:off x="1064892" y="2290817"/>
          <a:ext cx="5082846" cy="1270711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бюджета муниципального образования Новороссийский сельсовет за 2016 год,                                       </a:t>
          </a:r>
          <a:r>
            <a:rPr lang="ru-RU" sz="20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ВСЕГО – </a:t>
          </a:r>
          <a:r>
            <a:rPr lang="ru-RU" sz="28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16699,1</a:t>
          </a:r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рублей </a:t>
          </a:r>
          <a:endParaRPr lang="ru-RU" sz="1600" kern="1200" dirty="0">
            <a:solidFill>
              <a:srgbClr val="00B0F0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102110" y="2328035"/>
        <a:ext cx="5008410" cy="1196275"/>
      </dsp:txXfrm>
    </dsp:sp>
    <dsp:sp modelId="{3345E981-8A94-4727-B432-C528B618E828}">
      <dsp:nvSpPr>
        <dsp:cNvPr id="0" name=""/>
        <dsp:cNvSpPr/>
      </dsp:nvSpPr>
      <dsp:spPr>
        <a:xfrm rot="5234799">
          <a:off x="3446094" y="3547081"/>
          <a:ext cx="407663" cy="5718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3475442" y="3629230"/>
        <a:ext cx="343092" cy="285364"/>
      </dsp:txXfrm>
    </dsp:sp>
    <dsp:sp modelId="{B5835C1F-5D07-4737-903B-A1BC57719CDA}">
      <dsp:nvSpPr>
        <dsp:cNvPr id="0" name=""/>
        <dsp:cNvSpPr/>
      </dsp:nvSpPr>
      <dsp:spPr>
        <a:xfrm>
          <a:off x="1152114" y="4104453"/>
          <a:ext cx="5082846" cy="1270711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Исполнено</a:t>
          </a:r>
          <a:r>
            <a:rPr lang="ru-RU" sz="28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 72,5%</a:t>
          </a:r>
          <a:r>
            <a:rPr lang="ru-RU" sz="1600" kern="1200" dirty="0" smtClean="0">
              <a:solidFill>
                <a:srgbClr val="00B0F0"/>
              </a:solidFill>
              <a:latin typeface="Franklin Gothic Heavy" panose="020B0903020102020204" pitchFamily="34" charset="0"/>
              <a:ea typeface="+mn-ea"/>
              <a:cs typeface="+mn-cs"/>
            </a:rPr>
            <a:t> от годовых плановых назначений</a:t>
          </a:r>
          <a:endParaRPr lang="ru-RU" sz="1600" kern="1200" dirty="0">
            <a:solidFill>
              <a:srgbClr val="00B0F0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189332" y="4141671"/>
        <a:ext cx="5008410" cy="1196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75D03D-8064-4208-9A80-1F8781D26F28}">
      <dsp:nvSpPr>
        <dsp:cNvPr id="0" name=""/>
        <dsp:cNvSpPr/>
      </dsp:nvSpPr>
      <dsp:spPr>
        <a:xfrm rot="5400000">
          <a:off x="5157032" y="-1960436"/>
          <a:ext cx="1241778" cy="5438044"/>
        </a:xfrm>
        <a:prstGeom prst="round2SameRect">
          <a:avLst/>
        </a:prstGeom>
        <a:solidFill>
          <a:schemeClr val="bg2">
            <a:alpha val="90000"/>
          </a:schemeClr>
        </a:solidFill>
        <a:ln w="9525" cap="rnd" cmpd="sng" algn="ctr">
          <a:solidFill>
            <a:schemeClr val="accent4">
              <a:lumMod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осуществление первичного воинского учета за 2016 год– </a:t>
          </a:r>
          <a:r>
            <a:rPr lang="ru-RU" sz="1400" b="1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" panose="020B0703020102020204" pitchFamily="34" charset="0"/>
              <a:ea typeface="+mn-ea"/>
              <a:cs typeface="+mn-cs"/>
            </a:rPr>
            <a:t>187 </a:t>
          </a: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тыс. руб.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100 % от годовых плановых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sp:txBody>
      <dsp:txXfrm rot="-5400000">
        <a:off x="3058900" y="198315"/>
        <a:ext cx="5377425" cy="1120540"/>
      </dsp:txXfrm>
    </dsp:sp>
    <dsp:sp modelId="{D1BE984F-018A-4189-B94A-AB47BACC74F7}">
      <dsp:nvSpPr>
        <dsp:cNvPr id="0" name=""/>
        <dsp:cNvSpPr/>
      </dsp:nvSpPr>
      <dsp:spPr>
        <a:xfrm>
          <a:off x="0" y="2429"/>
          <a:ext cx="3058899" cy="1552222"/>
        </a:xfrm>
        <a:prstGeom prst="roundRect">
          <a:avLst/>
        </a:prstGeom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FFFF00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оборона</a:t>
          </a:r>
          <a:endParaRPr lang="ru-RU" sz="2000" i="1" kern="1200" dirty="0">
            <a:solidFill>
              <a:srgbClr val="FFFF00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75773" y="78202"/>
        <a:ext cx="2907353" cy="1400676"/>
      </dsp:txXfrm>
    </dsp:sp>
    <dsp:sp modelId="{148248B2-57BF-4BDC-88E0-683FEFAAF475}">
      <dsp:nvSpPr>
        <dsp:cNvPr id="0" name=""/>
        <dsp:cNvSpPr/>
      </dsp:nvSpPr>
      <dsp:spPr>
        <a:xfrm rot="5400000">
          <a:off x="4854889" y="-157691"/>
          <a:ext cx="1926183" cy="5357924"/>
        </a:xfrm>
        <a:prstGeom prst="round2SameRect">
          <a:avLst/>
        </a:prstGeom>
        <a:solidFill>
          <a:schemeClr val="bg2">
            <a:lumMod val="90000"/>
            <a:alpha val="90000"/>
          </a:schemeClr>
        </a:solidFill>
        <a:ln w="9525" cap="rnd" cmpd="sng" algn="ctr">
          <a:solidFill>
            <a:schemeClr val="accent4">
              <a:lumMod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предупреждение и ликвидацию последствий чрезвычайных ситуаций и стихийных бедствий природного и техногенного характера за 2016 год –                    17,325тыс. руб. , 71,2 % от годовых плановых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обеспечение  пожарной безопасности за 2016 год 31,8  тыс. руб. ,23,5%от годовых плановых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0" i="1" kern="1200" dirty="0">
            <a:solidFill>
              <a:srgbClr val="CCFFFF"/>
            </a:solidFill>
            <a:latin typeface="Franklin Gothic Demi Cond" panose="020B0706030402020204" pitchFamily="34" charset="0"/>
            <a:ea typeface="+mn-ea"/>
            <a:cs typeface="+mn-cs"/>
          </a:endParaRPr>
        </a:p>
      </dsp:txBody>
      <dsp:txXfrm rot="-5400000">
        <a:off x="3139019" y="1652208"/>
        <a:ext cx="5263895" cy="1738125"/>
      </dsp:txXfrm>
    </dsp:sp>
    <dsp:sp modelId="{A17D96C9-8117-40FD-958D-72D27FE92153}">
      <dsp:nvSpPr>
        <dsp:cNvPr id="0" name=""/>
        <dsp:cNvSpPr/>
      </dsp:nvSpPr>
      <dsp:spPr>
        <a:xfrm>
          <a:off x="0" y="1818498"/>
          <a:ext cx="3055912" cy="1552222"/>
        </a:xfrm>
        <a:prstGeom prst="roundRect">
          <a:avLst/>
        </a:prstGeom>
        <a:solidFill>
          <a:schemeClr val="bg2"/>
        </a:solidFill>
        <a:ln>
          <a:solidFill>
            <a:schemeClr val="accent4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FF00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безопасность и правоохранительная деятельность</a:t>
          </a:r>
          <a:endParaRPr lang="ru-RU" sz="2000" kern="1200" dirty="0">
            <a:solidFill>
              <a:srgbClr val="FFFF00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75773" y="1894271"/>
        <a:ext cx="2904366" cy="1400676"/>
      </dsp:txXfrm>
    </dsp:sp>
    <dsp:sp modelId="{0764E12B-70AE-43C4-AEDF-832C0CF884DA}">
      <dsp:nvSpPr>
        <dsp:cNvPr id="0" name=""/>
        <dsp:cNvSpPr/>
      </dsp:nvSpPr>
      <dsp:spPr>
        <a:xfrm rot="5400000">
          <a:off x="4990089" y="1701881"/>
          <a:ext cx="1564379" cy="5432733"/>
        </a:xfrm>
        <a:prstGeom prst="round2SameRect">
          <a:avLst/>
        </a:prstGeom>
        <a:solidFill>
          <a:schemeClr val="bg2">
            <a:alpha val="90000"/>
          </a:schemeClr>
        </a:solidFill>
        <a:ln w="9525" cap="rnd" cmpd="sng" algn="ctr">
          <a:solidFill>
            <a:schemeClr val="accent4">
              <a:lumMod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содержание  дорожного фонда за 2016 год – 524,9 тыс. руб.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  <a:ea typeface="+mn-ea"/>
              <a:cs typeface="+mn-cs"/>
            </a:rPr>
            <a:t>54,9 % от годовых бюджетных назначений</a:t>
          </a:r>
          <a:endParaRPr lang="ru-RU" sz="1400" b="0" i="1" kern="1200" dirty="0">
            <a:solidFill>
              <a:schemeClr val="tx2">
                <a:lumMod val="60000"/>
                <a:lumOff val="40000"/>
              </a:schemeClr>
            </a:solidFill>
            <a:latin typeface="Franklin Gothic Demi Cond" panose="020B0706030402020204" pitchFamily="34" charset="0"/>
            <a:ea typeface="+mn-ea"/>
            <a:cs typeface="+mn-cs"/>
          </a:endParaRPr>
        </a:p>
      </dsp:txBody>
      <dsp:txXfrm rot="-5400000">
        <a:off x="3055913" y="3712425"/>
        <a:ext cx="5356366" cy="1411645"/>
      </dsp:txXfrm>
    </dsp:sp>
    <dsp:sp modelId="{A12FB138-318A-4F08-9AB3-C7D7011086BD}">
      <dsp:nvSpPr>
        <dsp:cNvPr id="0" name=""/>
        <dsp:cNvSpPr/>
      </dsp:nvSpPr>
      <dsp:spPr>
        <a:xfrm>
          <a:off x="0" y="3614118"/>
          <a:ext cx="3055912" cy="1552222"/>
        </a:xfrm>
        <a:prstGeom prst="roundRect">
          <a:avLst/>
        </a:prstGeom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FF00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экономика</a:t>
          </a:r>
          <a:endParaRPr lang="ru-RU" sz="2000" kern="1200" dirty="0">
            <a:solidFill>
              <a:srgbClr val="FFFF00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75773" y="3689891"/>
        <a:ext cx="2904366" cy="14006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A1498-E3CB-49D2-BC2F-BA84C682FF41}">
      <dsp:nvSpPr>
        <dsp:cNvPr id="0" name=""/>
        <dsp:cNvSpPr/>
      </dsp:nvSpPr>
      <dsp:spPr>
        <a:xfrm>
          <a:off x="0" y="2702770"/>
          <a:ext cx="8208912" cy="1612800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1270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28C7A-88DA-4423-A514-DE8CD5527072}">
      <dsp:nvSpPr>
        <dsp:cNvPr id="0" name=""/>
        <dsp:cNvSpPr/>
      </dsp:nvSpPr>
      <dsp:spPr>
        <a:xfrm>
          <a:off x="410445" y="663850"/>
          <a:ext cx="6461415" cy="3132482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6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           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Исполнено за 2016 год –                           </a:t>
          </a:r>
          <a:r>
            <a:rPr lang="ru-RU" sz="28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21,1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или </a:t>
          </a:r>
          <a:r>
            <a:rPr lang="ru-RU" sz="28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98,6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%                к бюджетным назначениям 2016 года: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Профессиональная подготовка, переподготовка и повышение квалификации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563360" y="816765"/>
        <a:ext cx="6155585" cy="28266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1EBAAD-BF03-4960-9C0D-D3B72179B113}">
      <dsp:nvSpPr>
        <dsp:cNvPr id="0" name=""/>
        <dsp:cNvSpPr/>
      </dsp:nvSpPr>
      <dsp:spPr>
        <a:xfrm>
          <a:off x="8297" y="0"/>
          <a:ext cx="8488646" cy="1433917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за  2016 год всего –  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255 тыс. руб.,            или </a:t>
          </a:r>
          <a:r>
            <a:rPr lang="ru-RU" sz="28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84,4</a:t>
          </a: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  <a:ea typeface="+mn-ea"/>
              <a:cs typeface="+mn-cs"/>
            </a:rPr>
            <a:t> %  от бюджетных назначений 2016 года</a:t>
          </a:r>
        </a:p>
      </dsp:txBody>
      <dsp:txXfrm>
        <a:off x="50295" y="41998"/>
        <a:ext cx="8404650" cy="1349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0.21359</cdr:x>
      <cdr:y>0.0432</cdr:y>
    </cdr:from>
    <cdr:to>
      <cdr:x>0.35922</cdr:x>
      <cdr:y>0.12961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216024"/>
          <a:ext cx="108012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rgbClr val="003366"/>
              </a:solidFill>
            </a:rPr>
            <a:t>74,5</a:t>
          </a:r>
          <a:r>
            <a:rPr lang="ru-RU" sz="2400" b="1" dirty="0" smtClean="0">
              <a:solidFill>
                <a:srgbClr val="003366"/>
              </a:solidFill>
            </a:rPr>
            <a:t>%</a:t>
          </a:r>
          <a:endParaRPr lang="ru-RU" sz="2400" b="1" dirty="0">
            <a:solidFill>
              <a:srgbClr val="003366"/>
            </a:solidFill>
          </a:endParaRPr>
        </a:p>
      </cdr:txBody>
    </cdr:sp>
  </cdr:relSizeAnchor>
  <cdr:relSizeAnchor xmlns:cdr="http://schemas.openxmlformats.org/drawingml/2006/chartDrawing">
    <cdr:from>
      <cdr:x>0.67961</cdr:x>
      <cdr:y>0.10081</cdr:y>
    </cdr:from>
    <cdr:to>
      <cdr:x>0.76699</cdr:x>
      <cdr:y>0.15841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40560" y="50405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0.54369</cdr:x>
      <cdr:y>0.0432</cdr:y>
    </cdr:from>
    <cdr:to>
      <cdr:x>0.68932</cdr:x>
      <cdr:y>0.11521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32452" y="216024"/>
          <a:ext cx="1080115" cy="360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3366"/>
              </a:solidFill>
            </a:rPr>
            <a:t>72,5</a:t>
          </a:r>
          <a:r>
            <a:rPr lang="ru-RU" sz="2000" b="1" dirty="0" smtClean="0">
              <a:solidFill>
                <a:srgbClr val="003366"/>
              </a:solidFill>
            </a:rPr>
            <a:t>%</a:t>
          </a:r>
          <a:endParaRPr lang="ru-RU" sz="2000" b="1" dirty="0">
            <a:solidFill>
              <a:srgbClr val="003366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0.31356</cdr:x>
      <cdr:y>0.03461</cdr:y>
    </cdr:from>
    <cdr:to>
      <cdr:x>0.44915</cdr:x>
      <cdr:y>0.12373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302" y="167823"/>
          <a:ext cx="1152100" cy="43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</a:rPr>
            <a:t>91,6%</a:t>
          </a:r>
          <a:endParaRPr lang="ru-RU" sz="2000" b="1" dirty="0">
            <a:solidFill>
              <a:srgbClr val="1D2A4B"/>
            </a:solidFill>
          </a:endParaRPr>
        </a:p>
      </cdr:txBody>
    </cdr:sp>
  </cdr:relSizeAnchor>
  <cdr:relSizeAnchor xmlns:cdr="http://schemas.openxmlformats.org/drawingml/2006/chartDrawing">
    <cdr:from>
      <cdr:x>0.65254</cdr:x>
      <cdr:y>0.45047</cdr:y>
    </cdr:from>
    <cdr:to>
      <cdr:x>0.80508</cdr:x>
      <cdr:y>0.53959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44596" y="2184047"/>
          <a:ext cx="12961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</a:rPr>
            <a:t>41,8%</a:t>
          </a:r>
          <a:endParaRPr lang="ru-RU" sz="2000" b="1" dirty="0">
            <a:solidFill>
              <a:srgbClr val="1D2A4B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0.42358</cdr:x>
      <cdr:y>0.05882</cdr:y>
    </cdr:from>
    <cdr:to>
      <cdr:x>0.58952</cdr:x>
      <cdr:y>0.14706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92378" y="288032"/>
          <a:ext cx="1368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  <a:latin typeface="Book Antiqua" panose="02040602050305030304" pitchFamily="18" charset="0"/>
            </a:rPr>
            <a:t>19,3%</a:t>
          </a:r>
          <a:endParaRPr lang="ru-RU" sz="2000" b="1" dirty="0">
            <a:solidFill>
              <a:srgbClr val="1D2A4B"/>
            </a:solidFill>
            <a:latin typeface="Book Antiqua" panose="02040602050305030304" pitchFamily="18" charset="0"/>
          </a:endParaRPr>
        </a:p>
      </cdr:txBody>
    </cdr:sp>
  </cdr:relSizeAnchor>
  <cdr:relSizeAnchor xmlns:cdr="http://schemas.openxmlformats.org/drawingml/2006/chartDrawing">
    <cdr:from>
      <cdr:x>0.0393</cdr:x>
      <cdr:y>0.69118</cdr:y>
    </cdr:from>
    <cdr:to>
      <cdr:x>0.24891</cdr:x>
      <cdr:y>0.82353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4028" y="3384376"/>
          <a:ext cx="172819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  <a:latin typeface="Book Antiqua" panose="02040602050305030304" pitchFamily="18" charset="0"/>
            </a:rPr>
            <a:t>80,7 %</a:t>
          </a:r>
          <a:endParaRPr lang="ru-RU" sz="2000" b="1" dirty="0">
            <a:solidFill>
              <a:srgbClr val="1D2A4B"/>
            </a:solidFill>
            <a:latin typeface="Book Antiqua" panose="0204060205030503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A5E319B-B2A2-4D88-A339-7E69E025A261}" type="datetimeFigureOut">
              <a:rPr lang="ru-RU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842F224-34EF-4A0B-BFE9-6FCF3FAC3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56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ABEE634-B1A3-49A7-AEA4-CFF3BCE43B5C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044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ABEE634-B1A3-49A7-AEA4-CFF3BCE43B5C}" type="slidenum">
              <a:rPr lang="ru-RU" smtClean="0"/>
              <a:pPr eaLnBrk="1" hangingPunct="1"/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60851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ABEE634-B1A3-49A7-AEA4-CFF3BCE43B5C}" type="slidenum">
              <a:rPr lang="ru-RU" smtClean="0"/>
              <a:pPr eaLnBrk="1" hangingPunct="1"/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36243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ABEE634-B1A3-49A7-AEA4-CFF3BCE43B5C}" type="slidenum">
              <a:rPr lang="ru-RU" smtClean="0"/>
              <a:pPr eaLnBrk="1" hangingPunct="1"/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65476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ABEE634-B1A3-49A7-AEA4-CFF3BCE43B5C}" type="slidenum">
              <a:rPr lang="ru-RU" smtClean="0"/>
              <a:pPr eaLnBrk="1" hangingPunct="1"/>
              <a:t>17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1790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9E3F78-A4BD-47E1-B3BF-B11BAE4B825F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A1BFF-74A5-4229-BDA7-01FFB8A429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15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6D43C-763B-475F-971B-79071B9AEC1B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971C7-FB67-4658-A4A2-4928DDBD8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81316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6D43C-763B-475F-971B-79071B9AEC1B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971C7-FB67-4658-A4A2-4928DDBD8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50133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6D43C-763B-475F-971B-79071B9AEC1B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971C7-FB67-4658-A4A2-4928DDBD8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972691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6D43C-763B-475F-971B-79071B9AEC1B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971C7-FB67-4658-A4A2-4928DDBD8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8363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6D43C-763B-475F-971B-79071B9AEC1B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971C7-FB67-4658-A4A2-4928DDBD8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9822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6D43C-763B-475F-971B-79071B9AEC1B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971C7-FB67-4658-A4A2-4928DDBD8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58176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DFF33C-776F-4F8E-9FA2-D464D7DA0E67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2A6C3-8044-4D9A-B221-01537636F4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916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C85281-CF73-4292-922C-F17882187AF3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0786F-B37B-4810-B1A5-561D383492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13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FBA6A2-AB0E-4D0E-80F2-B84669227752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26874-0A32-4C47-9E95-F604DA9E58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91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9B6074-1B93-47C2-8BC9-5CB8D9CE4819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96379-1264-472E-95DA-B416E8770C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07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2265-5E06-4827-AAD4-75034A899E9A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838E9-B910-47A8-9F94-F8FBBAAA6C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6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67573-26DA-42A8-8FCA-E71A4C11A5C2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F4A81-5822-4A6E-B3DB-86C1F1CCF5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8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2359D-EA56-48B8-BC76-7D0F87CF387E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8D645-99DE-4C65-9E2E-5E78CF3B5E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14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EA61A-5439-4E58-9C8E-96D59CDC2645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27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7527A4-D163-4D56-BA4F-90E1BACA6610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1BFFC-DDD0-4769-A472-D330AB0E97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20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64C0DB-25A9-4CCB-8FC8-5742DD692433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F5EFA-0A49-44E8-85F6-AFEE0161D4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34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196D43C-763B-475F-971B-79071B9AEC1B}" type="datetime1">
              <a:rPr lang="ru-RU" smtClean="0"/>
              <a:pPr>
                <a:defRPr/>
              </a:pPr>
              <a:t>19.06.2017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81971C7-FB67-4658-A4A2-4928DDBD8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8421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556" r:id="rId1"/>
    <p:sldLayoutId id="2147484557" r:id="rId2"/>
    <p:sldLayoutId id="2147484558" r:id="rId3"/>
    <p:sldLayoutId id="2147484559" r:id="rId4"/>
    <p:sldLayoutId id="2147484560" r:id="rId5"/>
    <p:sldLayoutId id="2147484561" r:id="rId6"/>
    <p:sldLayoutId id="2147484562" r:id="rId7"/>
    <p:sldLayoutId id="2147484563" r:id="rId8"/>
    <p:sldLayoutId id="2147484564" r:id="rId9"/>
    <p:sldLayoutId id="2147484565" r:id="rId10"/>
    <p:sldLayoutId id="2147484566" r:id="rId11"/>
    <p:sldLayoutId id="2147484567" r:id="rId12"/>
    <p:sldLayoutId id="2147484568" r:id="rId13"/>
    <p:sldLayoutId id="2147484569" r:id="rId14"/>
    <p:sldLayoutId id="2147484570" r:id="rId15"/>
    <p:sldLayoutId id="2147484571" r:id="rId16"/>
    <p:sldLayoutId id="214748457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012954"/>
            <a:ext cx="8208912" cy="48320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Отчет </a:t>
            </a:r>
            <a:endParaRPr lang="en-US" sz="4400" b="1" i="1" dirty="0" smtClean="0">
              <a:solidFill>
                <a:srgbClr val="FFFF00"/>
              </a:solidFill>
              <a:latin typeface="Franklin Gothic Heavy" panose="020B0903020102020204" pitchFamily="34" charset="0"/>
            </a:endParaRPr>
          </a:p>
          <a:p>
            <a:pPr algn="ctr"/>
            <a:r>
              <a:rPr lang="ru-RU" sz="44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об исполнении бюджета </a:t>
            </a:r>
          </a:p>
          <a:p>
            <a:pPr algn="ctr"/>
            <a:r>
              <a:rPr lang="ru-RU" sz="44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муниципального образования </a:t>
            </a:r>
            <a:endParaRPr lang="en-US" sz="4400" b="1" i="1" dirty="0" smtClean="0">
              <a:solidFill>
                <a:srgbClr val="FFFF00"/>
              </a:solidFill>
              <a:latin typeface="Franklin Gothic Heavy" panose="020B0903020102020204" pitchFamily="34" charset="0"/>
            </a:endParaRPr>
          </a:p>
          <a:p>
            <a:pPr algn="ctr"/>
            <a:r>
              <a:rPr lang="ru-RU" sz="44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</a:t>
            </a:r>
          </a:p>
          <a:p>
            <a:pPr algn="ctr"/>
            <a:r>
              <a:rPr lang="ru-RU" sz="44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за 2016 год  </a:t>
            </a:r>
            <a:endParaRPr lang="ru-RU" sz="4400" b="1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2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173831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Расходы бюджета муниципального образования </a:t>
            </a:r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 за 2016 год</a:t>
            </a:r>
            <a:endParaRPr lang="ru-RU" sz="2000" b="1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3135529"/>
              </p:ext>
            </p:extLst>
          </p:nvPr>
        </p:nvGraphicFramePr>
        <p:xfrm>
          <a:off x="971600" y="1052736"/>
          <a:ext cx="721263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56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26874-0A32-4C47-9E95-F604DA9E580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332656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Функциональная структура </a:t>
            </a:r>
            <a:r>
              <a:rPr lang="ru-RU" sz="28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расходов                    в 2016 году</a:t>
            </a:r>
            <a:endParaRPr lang="ru-RU" sz="28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8486282"/>
              </p:ext>
            </p:extLst>
          </p:nvPr>
        </p:nvGraphicFramePr>
        <p:xfrm>
          <a:off x="395536" y="1398162"/>
          <a:ext cx="8640960" cy="545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32">
              <a:srgbClr val="DAECF6"/>
            </a:gs>
            <a:gs pos="46986">
              <a:srgbClr val="BED0DD"/>
            </a:gs>
            <a:gs pos="23500">
              <a:srgbClr val="D1E3EE"/>
            </a:gs>
            <a:gs pos="0">
              <a:schemeClr val="bg2">
                <a:tint val="50000"/>
                <a:satMod val="180000"/>
              </a:schemeClr>
            </a:gs>
            <a:gs pos="100000">
              <a:schemeClr val="bg2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FF6104FE-7316-4D3F-A129-671D929659F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76760" y="43979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Общегосударственные вопросы</a:t>
            </a:r>
            <a:endParaRPr lang="ru-RU" sz="20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576760" y="439796"/>
            <a:ext cx="8352928" cy="5653500"/>
            <a:chOff x="395536" y="332656"/>
            <a:chExt cx="8352928" cy="554461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95536" y="332656"/>
              <a:ext cx="8352928" cy="5544616"/>
            </a:xfrm>
            <a:prstGeom prst="rect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</p:sp>
        <p:sp>
          <p:nvSpPr>
            <p:cNvPr id="13" name="Полилиния 12"/>
            <p:cNvSpPr/>
            <p:nvPr/>
          </p:nvSpPr>
          <p:spPr>
            <a:xfrm>
              <a:off x="646360" y="978987"/>
              <a:ext cx="7848872" cy="1482808"/>
            </a:xfrm>
            <a:custGeom>
              <a:avLst/>
              <a:gdLst>
                <a:gd name="connsiteX0" fmla="*/ 0 w 2702162"/>
                <a:gd name="connsiteY0" fmla="*/ 270216 h 4468315"/>
                <a:gd name="connsiteX1" fmla="*/ 270216 w 2702162"/>
                <a:gd name="connsiteY1" fmla="*/ 0 h 4468315"/>
                <a:gd name="connsiteX2" fmla="*/ 2431946 w 2702162"/>
                <a:gd name="connsiteY2" fmla="*/ 0 h 4468315"/>
                <a:gd name="connsiteX3" fmla="*/ 2702162 w 2702162"/>
                <a:gd name="connsiteY3" fmla="*/ 270216 h 4468315"/>
                <a:gd name="connsiteX4" fmla="*/ 2702162 w 2702162"/>
                <a:gd name="connsiteY4" fmla="*/ 4198099 h 4468315"/>
                <a:gd name="connsiteX5" fmla="*/ 2431946 w 2702162"/>
                <a:gd name="connsiteY5" fmla="*/ 4468315 h 4468315"/>
                <a:gd name="connsiteX6" fmla="*/ 270216 w 2702162"/>
                <a:gd name="connsiteY6" fmla="*/ 4468315 h 4468315"/>
                <a:gd name="connsiteX7" fmla="*/ 0 w 2702162"/>
                <a:gd name="connsiteY7" fmla="*/ 4198099 h 4468315"/>
                <a:gd name="connsiteX8" fmla="*/ 0 w 2702162"/>
                <a:gd name="connsiteY8" fmla="*/ 270216 h 4468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2162" h="4468315">
                  <a:moveTo>
                    <a:pt x="0" y="270216"/>
                  </a:moveTo>
                  <a:cubicBezTo>
                    <a:pt x="0" y="120980"/>
                    <a:pt x="120980" y="0"/>
                    <a:pt x="270216" y="0"/>
                  </a:cubicBezTo>
                  <a:lnTo>
                    <a:pt x="2431946" y="0"/>
                  </a:lnTo>
                  <a:cubicBezTo>
                    <a:pt x="2581182" y="0"/>
                    <a:pt x="2702162" y="120980"/>
                    <a:pt x="2702162" y="270216"/>
                  </a:cubicBezTo>
                  <a:lnTo>
                    <a:pt x="2702162" y="4198099"/>
                  </a:lnTo>
                  <a:cubicBezTo>
                    <a:pt x="2702162" y="4347335"/>
                    <a:pt x="2581182" y="4468315"/>
                    <a:pt x="2431946" y="4468315"/>
                  </a:cubicBezTo>
                  <a:lnTo>
                    <a:pt x="270216" y="4468315"/>
                  </a:lnTo>
                  <a:cubicBezTo>
                    <a:pt x="120980" y="4468315"/>
                    <a:pt x="0" y="4347335"/>
                    <a:pt x="0" y="4198099"/>
                  </a:cubicBezTo>
                  <a:lnTo>
                    <a:pt x="0" y="270216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844" tIns="91844" rIns="91844" bIns="9184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0" kern="12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Franklin Gothic Demi Cond" panose="020B0706030402020204" pitchFamily="34" charset="0"/>
                  <a:ea typeface="+mn-ea"/>
                  <a:cs typeface="+mn-cs"/>
                </a:rPr>
                <a:t>Общегосударственные расходы –1708,7</a:t>
              </a:r>
              <a:r>
                <a:rPr lang="ru-RU" sz="2800" b="1" kern="12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Franklin Gothic Demi" panose="020B0703020102020204" pitchFamily="34" charset="0"/>
                  <a:ea typeface="+mn-ea"/>
                  <a:cs typeface="+mn-cs"/>
                </a:rPr>
                <a:t>  </a:t>
              </a:r>
              <a:r>
                <a:rPr lang="ru-RU" sz="2400" b="0" kern="12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Franklin Gothic Demi Cond" panose="020B0706030402020204" pitchFamily="34" charset="0"/>
                  <a:ea typeface="+mn-ea"/>
                  <a:cs typeface="+mn-cs"/>
                </a:rPr>
                <a:t>тыс. руб.,                  или</a:t>
              </a:r>
              <a:r>
                <a:rPr lang="ru-RU" sz="2400" kern="12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Franklin Gothic Heavy" panose="020B0903020102020204" pitchFamily="34" charset="0"/>
                  <a:ea typeface="+mn-ea"/>
                  <a:cs typeface="+mn-cs"/>
                </a:rPr>
                <a:t> 75,8 % </a:t>
              </a:r>
              <a:r>
                <a:rPr lang="ru-RU" sz="2400" b="0" kern="12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Franklin Gothic Demi Cond" panose="020B0706030402020204" pitchFamily="34" charset="0"/>
                  <a:ea typeface="+mn-ea"/>
                  <a:cs typeface="+mn-cs"/>
                </a:rPr>
                <a:t>от плановых назначений 2016 года</a:t>
              </a:r>
              <a:endParaRPr lang="ru-RU" sz="2400" b="0" kern="1200" dirty="0">
                <a:solidFill>
                  <a:schemeClr val="accent5">
                    <a:lumMod val="60000"/>
                    <a:lumOff val="40000"/>
                  </a:schemeClr>
                </a:solidFill>
                <a:latin typeface="Franklin Gothic Demi Cond" panose="020B07060304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90376" y="2911182"/>
              <a:ext cx="7632848" cy="2754226"/>
            </a:xfrm>
            <a:custGeom>
              <a:avLst/>
              <a:gdLst>
                <a:gd name="connsiteX0" fmla="*/ 0 w 4532306"/>
                <a:gd name="connsiteY0" fmla="*/ 98557 h 985572"/>
                <a:gd name="connsiteX1" fmla="*/ 98557 w 4532306"/>
                <a:gd name="connsiteY1" fmla="*/ 0 h 985572"/>
                <a:gd name="connsiteX2" fmla="*/ 4433749 w 4532306"/>
                <a:gd name="connsiteY2" fmla="*/ 0 h 985572"/>
                <a:gd name="connsiteX3" fmla="*/ 4532306 w 4532306"/>
                <a:gd name="connsiteY3" fmla="*/ 98557 h 985572"/>
                <a:gd name="connsiteX4" fmla="*/ 4532306 w 4532306"/>
                <a:gd name="connsiteY4" fmla="*/ 887015 h 985572"/>
                <a:gd name="connsiteX5" fmla="*/ 4433749 w 4532306"/>
                <a:gd name="connsiteY5" fmla="*/ 985572 h 985572"/>
                <a:gd name="connsiteX6" fmla="*/ 98557 w 4532306"/>
                <a:gd name="connsiteY6" fmla="*/ 985572 h 985572"/>
                <a:gd name="connsiteX7" fmla="*/ 0 w 4532306"/>
                <a:gd name="connsiteY7" fmla="*/ 887015 h 985572"/>
                <a:gd name="connsiteX8" fmla="*/ 0 w 4532306"/>
                <a:gd name="connsiteY8" fmla="*/ 98557 h 985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32306" h="985572">
                  <a:moveTo>
                    <a:pt x="0" y="98557"/>
                  </a:moveTo>
                  <a:cubicBezTo>
                    <a:pt x="0" y="44125"/>
                    <a:pt x="44125" y="0"/>
                    <a:pt x="98557" y="0"/>
                  </a:cubicBezTo>
                  <a:lnTo>
                    <a:pt x="4433749" y="0"/>
                  </a:lnTo>
                  <a:cubicBezTo>
                    <a:pt x="4488181" y="0"/>
                    <a:pt x="4532306" y="44125"/>
                    <a:pt x="4532306" y="98557"/>
                  </a:cubicBezTo>
                  <a:lnTo>
                    <a:pt x="4532306" y="887015"/>
                  </a:lnTo>
                  <a:cubicBezTo>
                    <a:pt x="4532306" y="941447"/>
                    <a:pt x="4488181" y="985572"/>
                    <a:pt x="4433749" y="985572"/>
                  </a:cubicBezTo>
                  <a:lnTo>
                    <a:pt x="98557" y="985572"/>
                  </a:lnTo>
                  <a:cubicBezTo>
                    <a:pt x="44125" y="985572"/>
                    <a:pt x="0" y="941447"/>
                    <a:pt x="0" y="887015"/>
                  </a:cubicBezTo>
                  <a:lnTo>
                    <a:pt x="0" y="98557"/>
                  </a:ln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39026" tIns="39026" rIns="39026" bIns="3902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В данном разделе отражаются р</a:t>
              </a:r>
              <a:r>
                <a:rPr lang="ru-RU" sz="1600" b="0" kern="1200" dirty="0" smtClean="0">
                  <a:solidFill>
                    <a:schemeClr val="accent6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асходы на содержание: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solidFill>
                    <a:schemeClr val="accent6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-</a:t>
              </a:r>
              <a:r>
                <a:rPr lang="ru-RU" sz="1600" b="0" kern="1200" dirty="0" smtClean="0">
                  <a:solidFill>
                    <a:schemeClr val="accent6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 высших должностных лиц (глава), 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0" kern="1200" dirty="0" smtClean="0">
                  <a:solidFill>
                    <a:schemeClr val="accent6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-исполнительных органов (администрация Новороссийского сельсовета)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-другие общегосударственные расходы</a:t>
              </a:r>
              <a:endParaRPr lang="ru-RU" sz="1600" b="0" kern="1200" dirty="0">
                <a:solidFill>
                  <a:schemeClr val="accent6">
                    <a:lumMod val="50000"/>
                  </a:schemeClr>
                </a:solidFill>
                <a:latin typeface="Franklin Gothic Medium" panose="020B0603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87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3548" y="173831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Национальная </a:t>
            </a:r>
            <a:r>
              <a:rPr lang="ru-RU" sz="20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оборона, национальная безопасность и правоохранительная деятельность, национальная экономика</a:t>
            </a:r>
            <a:endParaRPr lang="ru-RU" sz="20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10634264"/>
              </p:ext>
            </p:extLst>
          </p:nvPr>
        </p:nvGraphicFramePr>
        <p:xfrm>
          <a:off x="323528" y="1466493"/>
          <a:ext cx="8496944" cy="5202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709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31540" y="18083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Жилищно-коммунальное хозяйство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972131"/>
            <a:ext cx="8604956" cy="1296144"/>
          </a:xfrm>
          <a:prstGeom prst="roundRect">
            <a:avLst/>
          </a:prstGeom>
          <a:solidFill>
            <a:srgbClr val="BFEBFA"/>
          </a:solidFill>
          <a:ln>
            <a:solidFill>
              <a:srgbClr val="BFEB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Исполнено за 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2016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год –  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2671,1,6тыс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. руб., 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или  80,9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 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%               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к 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бюджетным назначениям 2016 года</a:t>
            </a:r>
            <a:endParaRPr lang="ru-RU" sz="2400" dirty="0">
              <a:solidFill>
                <a:srgbClr val="003366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10798" y="2636913"/>
            <a:ext cx="7236516" cy="15841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Коммунальное </a:t>
            </a:r>
            <a:r>
              <a:rPr lang="ru-RU" sz="2400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хозяйство</a:t>
            </a:r>
          </a:p>
          <a:p>
            <a:pPr lvl="0" algn="ctr"/>
            <a:r>
              <a:rPr lang="ru-RU" sz="200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и</a:t>
            </a:r>
            <a:r>
              <a:rPr lang="ru-RU" sz="200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сполнение составило  1580 тыс. рублей, или 93,5%                    от годовых назначений</a:t>
            </a:r>
            <a:endParaRPr lang="ru-RU" sz="200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10798" y="4581128"/>
            <a:ext cx="7236516" cy="16561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Medium" panose="020B0603020102020204" pitchFamily="34" charset="0"/>
            </a:endParaRPr>
          </a:p>
          <a:p>
            <a:pPr algn="ctr"/>
            <a:r>
              <a:rPr lang="ru-RU" sz="2400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Благоустройство</a:t>
            </a:r>
          </a:p>
          <a:p>
            <a:pPr lvl="0" algn="ctr"/>
            <a:r>
              <a:rPr lang="ru-RU" sz="200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исполнение составило  </a:t>
            </a:r>
            <a:r>
              <a:rPr lang="ru-RU" sz="200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1091,1 тыс</a:t>
            </a:r>
            <a:r>
              <a:rPr lang="ru-RU" sz="200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. рублей, или </a:t>
            </a:r>
            <a:r>
              <a:rPr lang="ru-RU" sz="200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67,7 </a:t>
            </a:r>
            <a:r>
              <a:rPr lang="ru-RU" sz="200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% </a:t>
            </a:r>
            <a:r>
              <a:rPr lang="ru-RU" sz="200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              от </a:t>
            </a:r>
            <a:r>
              <a:rPr lang="ru-RU" sz="200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годовых назначений</a:t>
            </a:r>
          </a:p>
          <a:p>
            <a:pPr algn="ctr"/>
            <a:endParaRPr lang="ru-RU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8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FF6104FE-7316-4D3F-A129-671D929659F3}" type="slidenum">
              <a:rPr lang="ru-RU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3265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Образование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27551453"/>
              </p:ext>
            </p:extLst>
          </p:nvPr>
        </p:nvGraphicFramePr>
        <p:xfrm>
          <a:off x="467544" y="1397000"/>
          <a:ext cx="820891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740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8775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Культура, кинематография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3933056"/>
            <a:ext cx="3744416" cy="20621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66CCFF"/>
                </a:solidFill>
                <a:latin typeface="Franklin Gothic Heavy" panose="020B0903020102020204" pitchFamily="34" charset="0"/>
              </a:rPr>
              <a:t>Подраздел «Культура</a:t>
            </a:r>
            <a:r>
              <a:rPr lang="ru-RU" sz="20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» - 4909,1тыс. руб.,  или 69,4% от годовых плановых назначений</a:t>
            </a:r>
          </a:p>
          <a:p>
            <a:pPr algn="ctr"/>
            <a:endParaRPr lang="ru-RU" sz="2400" dirty="0">
              <a:solidFill>
                <a:srgbClr val="003366"/>
              </a:solidFill>
              <a:latin typeface="Franklin Gothic Heavy" panose="020B0903020102020204" pitchFamily="34" charset="0"/>
            </a:endParaRPr>
          </a:p>
          <a:p>
            <a:pPr algn="ctr"/>
            <a:endParaRPr lang="ru-RU" sz="2400" dirty="0" smtClean="0">
              <a:solidFill>
                <a:srgbClr val="003366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969" y="3933056"/>
            <a:ext cx="4536503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Подраздел «Другие вопросы в области культуры и кинематографии» -                      1784,5тыс. руб., или 73,2 % </a:t>
            </a:r>
            <a:r>
              <a:rPr lang="ru-RU" sz="2000" dirty="0">
                <a:solidFill>
                  <a:srgbClr val="66CCFF"/>
                </a:solidFill>
                <a:latin typeface="Franklin Gothic Heavy" panose="020B0903020102020204" pitchFamily="34" charset="0"/>
              </a:rPr>
              <a:t>от годовых плановых назначений</a:t>
            </a:r>
            <a:r>
              <a:rPr lang="ru-RU" sz="20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 </a:t>
            </a:r>
            <a:endParaRPr lang="ru-RU" sz="2000" dirty="0">
              <a:solidFill>
                <a:srgbClr val="66CCFF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9792" y="1068096"/>
            <a:ext cx="3744416" cy="20621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В 2016 году </a:t>
            </a:r>
            <a:r>
              <a:rPr lang="ru-RU" sz="2400" dirty="0">
                <a:solidFill>
                  <a:srgbClr val="66CCFF"/>
                </a:solidFill>
                <a:latin typeface="Franklin Gothic Heavy" panose="020B0903020102020204" pitchFamily="34" charset="0"/>
              </a:rPr>
              <a:t>освоено – </a:t>
            </a:r>
            <a:r>
              <a:rPr lang="ru-RU" sz="24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  </a:t>
            </a:r>
            <a:r>
              <a:rPr lang="ru-RU" sz="28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6693,6 </a:t>
            </a:r>
            <a:r>
              <a:rPr lang="ru-RU" sz="24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тыс</a:t>
            </a:r>
            <a:r>
              <a:rPr lang="ru-RU" sz="2400" dirty="0">
                <a:solidFill>
                  <a:srgbClr val="66CCFF"/>
                </a:solidFill>
                <a:latin typeface="Franklin Gothic Heavy" panose="020B0903020102020204" pitchFamily="34" charset="0"/>
              </a:rPr>
              <a:t>. </a:t>
            </a:r>
            <a:r>
              <a:rPr lang="ru-RU" sz="24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руб.,   или </a:t>
            </a:r>
            <a:r>
              <a:rPr lang="ru-RU" sz="28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70,4</a:t>
            </a:r>
            <a:r>
              <a:rPr lang="ru-RU" sz="2400" dirty="0" smtClean="0">
                <a:solidFill>
                  <a:srgbClr val="66CCFF"/>
                </a:solidFill>
                <a:latin typeface="Franklin Gothic Heavy" panose="020B0903020102020204" pitchFamily="34" charset="0"/>
              </a:rPr>
              <a:t> </a:t>
            </a:r>
            <a:r>
              <a:rPr lang="ru-RU" sz="2400" dirty="0">
                <a:solidFill>
                  <a:srgbClr val="66CCFF"/>
                </a:solidFill>
                <a:latin typeface="Franklin Gothic Heavy" panose="020B0903020102020204" pitchFamily="34" charset="0"/>
              </a:rPr>
              <a:t>% от годовых плановых назначений</a:t>
            </a:r>
          </a:p>
        </p:txBody>
      </p:sp>
      <p:sp>
        <p:nvSpPr>
          <p:cNvPr id="16" name="Выгнутая влево стрелка 15"/>
          <p:cNvSpPr/>
          <p:nvPr/>
        </p:nvSpPr>
        <p:spPr>
          <a:xfrm>
            <a:off x="971600" y="1556792"/>
            <a:ext cx="1296144" cy="2088232"/>
          </a:xfrm>
          <a:prstGeom prst="curvedRightArrow">
            <a:avLst/>
          </a:prstGeom>
          <a:solidFill>
            <a:srgbClr val="FFFF0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право стрелка 16"/>
          <p:cNvSpPr/>
          <p:nvPr/>
        </p:nvSpPr>
        <p:spPr>
          <a:xfrm>
            <a:off x="6804248" y="1440622"/>
            <a:ext cx="1368152" cy="2348417"/>
          </a:xfrm>
          <a:prstGeom prst="curvedLeftArrow">
            <a:avLst/>
          </a:prstGeom>
          <a:solidFill>
            <a:srgbClr val="FFFF0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FF6104FE-7316-4D3F-A129-671D929659F3}" type="slidenum">
              <a:rPr lang="ru-RU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66361" y="18864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FF00"/>
                </a:solidFill>
                <a:latin typeface="Franklin Gothic Heavy" panose="020B0903020102020204" pitchFamily="34" charset="0"/>
              </a:rPr>
              <a:t>Социальная политика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08346967"/>
              </p:ext>
            </p:extLst>
          </p:nvPr>
        </p:nvGraphicFramePr>
        <p:xfrm>
          <a:off x="323528" y="834971"/>
          <a:ext cx="8496944" cy="5690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267744" y="2708921"/>
            <a:ext cx="4176464" cy="1584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141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Heavy" panose="020B0903020102020204" pitchFamily="34" charset="0"/>
              </a:rPr>
              <a:t>Доплата к пенсиям муниципальных служащих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57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285293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Спасибо за внимание!</a:t>
            </a:r>
            <a:endParaRPr lang="ru-RU" sz="36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1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40466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Основные характеристики исполнения бюджета муниципального образования Новороссийский сельсовет за 2016 год </a:t>
            </a:r>
            <a:endParaRPr lang="ru-RU" sz="24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82088524"/>
              </p:ext>
            </p:extLst>
          </p:nvPr>
        </p:nvGraphicFramePr>
        <p:xfrm>
          <a:off x="827584" y="1604993"/>
          <a:ext cx="7416824" cy="5000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8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1FAFE-99F7-4170-AF24-2ECCE7371532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67726" y="40466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Доходы бюджета муниципального образования </a:t>
            </a:r>
            <a:r>
              <a:rPr lang="ru-RU" sz="24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</a:t>
            </a:r>
            <a:endParaRPr lang="ru-RU" sz="24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  <a:p>
            <a:pPr algn="ctr"/>
            <a:r>
              <a:rPr lang="ru-RU" sz="24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за </a:t>
            </a:r>
            <a:r>
              <a:rPr lang="ru-RU" sz="24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2016 год</a:t>
            </a:r>
            <a:endParaRPr lang="ru-RU" sz="24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337975315"/>
              </p:ext>
            </p:extLst>
          </p:nvPr>
        </p:nvGraphicFramePr>
        <p:xfrm>
          <a:off x="367726" y="1604993"/>
          <a:ext cx="8496944" cy="4848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B240E-F50B-4656-8512-61489550CA55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596" y="332656"/>
            <a:ext cx="82478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Доля налоговых и неналоговых </a:t>
            </a:r>
            <a:r>
              <a:rPr lang="ru-RU" sz="20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поступлений </a:t>
            </a:r>
            <a:r>
              <a:rPr lang="ru-RU" sz="2000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в общей сумме доходов бюджета муниципального образования </a:t>
            </a:r>
            <a:r>
              <a:rPr lang="ru-RU" sz="2000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 в 2016 году</a:t>
            </a:r>
            <a:endParaRPr lang="ru-RU" sz="2000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29410681"/>
              </p:ext>
            </p:extLst>
          </p:nvPr>
        </p:nvGraphicFramePr>
        <p:xfrm>
          <a:off x="431548" y="1772816"/>
          <a:ext cx="824490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067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6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Структура </a:t>
            </a:r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налоговых </a:t>
            </a:r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доходов бюджета муниципального образования </a:t>
            </a:r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                    </a:t>
            </a:r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за </a:t>
            </a:r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2016 </a:t>
            </a:r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год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16134461"/>
              </p:ext>
            </p:extLst>
          </p:nvPr>
        </p:nvGraphicFramePr>
        <p:xfrm>
          <a:off x="1524000" y="1532985"/>
          <a:ext cx="6216352" cy="4632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719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4291" y="332656"/>
            <a:ext cx="81044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Исполнение налоговых доходов бюджета муниципального образования </a:t>
            </a:r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  за 2016 год</a:t>
            </a:r>
            <a:endParaRPr lang="ru-RU" sz="2000" b="1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34896433"/>
              </p:ext>
            </p:extLst>
          </p:nvPr>
        </p:nvGraphicFramePr>
        <p:xfrm>
          <a:off x="500034" y="1772816"/>
          <a:ext cx="835292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114695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26F36-5B47-4F6A-AC1E-6137E35E13E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404664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Структура неналоговых доходов бюджета муниципального образования </a:t>
            </a:r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                       за 2016 год</a:t>
            </a:r>
            <a:endParaRPr lang="ru-RU" sz="2000" b="1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28954586"/>
              </p:ext>
            </p:extLst>
          </p:nvPr>
        </p:nvGraphicFramePr>
        <p:xfrm>
          <a:off x="0" y="1601416"/>
          <a:ext cx="860444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253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FF6104FE-7316-4D3F-A129-671D929659F3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12203" y="18864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Исполнение </a:t>
            </a:r>
            <a:r>
              <a:rPr lang="ru-RU" sz="24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бюджета </a:t>
            </a:r>
            <a:r>
              <a:rPr lang="ru-RU" sz="24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муниципального образования </a:t>
            </a:r>
            <a:r>
              <a:rPr lang="ru-RU" sz="24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 по неналоговым доходам                     за 2016 год</a:t>
            </a:r>
            <a:endParaRPr lang="ru-RU" sz="2400" b="1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99692908"/>
              </p:ext>
            </p:extLst>
          </p:nvPr>
        </p:nvGraphicFramePr>
        <p:xfrm>
          <a:off x="251520" y="1397000"/>
          <a:ext cx="8568952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19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FF6104FE-7316-4D3F-A129-671D929659F3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18864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FF00"/>
                </a:solidFill>
                <a:latin typeface="Franklin Gothic Heavy" panose="020B0903020102020204" pitchFamily="34" charset="0"/>
              </a:rPr>
              <a:t>Объем безвозмездных поступлений в бюджет муниципального образования </a:t>
            </a:r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Новороссийский сельсовет</a:t>
            </a:r>
          </a:p>
          <a:p>
            <a:pPr algn="ctr"/>
            <a:r>
              <a:rPr lang="ru-RU" sz="2000" b="1" i="1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за  2016 год</a:t>
            </a:r>
            <a:endParaRPr lang="ru-RU" sz="2000" b="1" i="1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08878684"/>
              </p:ext>
            </p:extLst>
          </p:nvPr>
        </p:nvGraphicFramePr>
        <p:xfrm>
          <a:off x="359532" y="1389761"/>
          <a:ext cx="8424936" cy="5288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635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12222</TotalTime>
  <Words>553</Words>
  <Application>Microsoft Office PowerPoint</Application>
  <PresentationFormat>Экран (4:3)</PresentationFormat>
  <Paragraphs>105</Paragraphs>
  <Slides>18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Book Antiqua</vt:lpstr>
      <vt:lpstr>Calibri</vt:lpstr>
      <vt:lpstr>Century Gothic</vt:lpstr>
      <vt:lpstr>Franklin Gothic Demi</vt:lpstr>
      <vt:lpstr>Franklin Gothic Demi Cond</vt:lpstr>
      <vt:lpstr>Franklin Gothic Heavy</vt:lpstr>
      <vt:lpstr>Franklin Gothic Medium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White</dc:creator>
  <cp:lastModifiedBy>Владелец</cp:lastModifiedBy>
  <cp:revision>1830</cp:revision>
  <cp:lastPrinted>2015-05-25T07:31:26Z</cp:lastPrinted>
  <dcterms:modified xsi:type="dcterms:W3CDTF">2017-06-19T01:13:51Z</dcterms:modified>
</cp:coreProperties>
</file>