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47" r:id="rId1"/>
  </p:sldMasterIdLst>
  <p:notesMasterIdLst>
    <p:notesMasterId r:id="rId19"/>
  </p:notesMasterIdLst>
  <p:sldIdLst>
    <p:sldId id="499" r:id="rId2"/>
    <p:sldId id="477" r:id="rId3"/>
    <p:sldId id="463" r:id="rId4"/>
    <p:sldId id="497" r:id="rId5"/>
    <p:sldId id="445" r:id="rId6"/>
    <p:sldId id="495" r:id="rId7"/>
    <p:sldId id="362" r:id="rId8"/>
    <p:sldId id="464" r:id="rId9"/>
    <p:sldId id="447" r:id="rId10"/>
    <p:sldId id="469" r:id="rId11"/>
    <p:sldId id="452" r:id="rId12"/>
    <p:sldId id="480" r:id="rId13"/>
    <p:sldId id="481" r:id="rId14"/>
    <p:sldId id="382" r:id="rId15"/>
    <p:sldId id="483" r:id="rId16"/>
    <p:sldId id="388" r:id="rId17"/>
    <p:sldId id="494" r:id="rId1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00"/>
    <a:srgbClr val="66CCFF"/>
    <a:srgbClr val="CCFFFF"/>
    <a:srgbClr val="151F37"/>
    <a:srgbClr val="141D32"/>
    <a:srgbClr val="A5BCC4"/>
    <a:srgbClr val="003366"/>
    <a:srgbClr val="BFEBFA"/>
    <a:srgbClr val="1D2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4476" autoAdjust="0"/>
  </p:normalViewPr>
  <p:slideViewPr>
    <p:cSldViewPr>
      <p:cViewPr varScale="1">
        <p:scale>
          <a:sx n="81" d="100"/>
          <a:sy n="81" d="100"/>
        </p:scale>
        <p:origin x="62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383740533684E-2"/>
          <c:y val="4.1108944933945409E-2"/>
          <c:w val="0.77770404151426542"/>
          <c:h val="0.86052750102797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32119</c:v>
                </c:pt>
                <c:pt idx="1">
                  <c:v>35021.199999999997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0-F351-40B4-A40B-1B77821FF0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 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31455.3</c:v>
                </c:pt>
                <c:pt idx="1">
                  <c:v>34156.800000000003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01-F351-40B4-A40B-1B77821FF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41589504"/>
        <c:axId val="141595392"/>
        <c:axId val="0"/>
      </c:bar3DChart>
      <c:catAx>
        <c:axId val="14158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95392"/>
        <c:crosses val="autoZero"/>
        <c:auto val="1"/>
        <c:lblAlgn val="ctr"/>
        <c:lblOffset val="100"/>
        <c:noMultiLvlLbl val="0"/>
      </c:catAx>
      <c:valAx>
        <c:axId val="1415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65026459973753259"/>
          <c:h val="0.931250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0.23599999999999999</c:v>
                </c:pt>
                <c:pt idx="1">
                  <c:v>0.76400000000000001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AF-40DD-9FD7-13E4A584B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4898192"/>
        <c:axId val="1384881968"/>
      </c:barChart>
      <c:catAx>
        <c:axId val="138489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881968"/>
        <c:auto val="1"/>
        <c:lblAlgn val="ctr"/>
        <c:lblOffset val="100"/>
        <c:noMultiLvlLbl val="0"/>
      </c:catAx>
      <c:valAx>
        <c:axId val="13848819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384898192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279505884415E-2"/>
          <c:y val="3.6787365970894832E-2"/>
          <c:w val="0.9541666666666665"/>
          <c:h val="0.86139017707709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rgbClr r="0" g="0" b="0">
                  <a:shade val="9000"/>
                  <a:satMod val="105000"/>
                  <a:alpha val="48000"/>
                </a:sc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единый с/х налог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1216.4000000000001</c:v>
                </c:pt>
                <c:pt idx="1">
                  <c:v>1172.3</c:v>
                </c:pt>
                <c:pt idx="2">
                  <c:v>187</c:v>
                </c:pt>
                <c:pt idx="3">
                  <c:v>341</c:v>
                </c:pt>
                <c:pt idx="4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47-4059-AE10-8A5EE53F2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4884048"/>
        <c:axId val="1384875728"/>
      </c:barChart>
      <c:catAx>
        <c:axId val="138488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4875728"/>
        <c:auto val="1"/>
        <c:lblAlgn val="ctr"/>
        <c:lblOffset val="100"/>
        <c:noMultiLvlLbl val="0"/>
      </c:catAx>
      <c:valAx>
        <c:axId val="13848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4884048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725308777951875"/>
          <c:y val="3.1291326053377602E-2"/>
          <c:w val="0.78182033892785852"/>
          <c:h val="0.5195482312001176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4969833332694836E-2"/>
                  <c:y val="8.53422200400677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89411617100014"/>
                      <c:h val="7.92951768799882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D87-4729-AB4D-BBF10F4B3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0.71799999999999997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7-4729-AB4D-BBF10F4B34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9325319217404865E-2"/>
                  <c:y val="-4.2668870125541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01370633148041"/>
                      <c:h val="6.5071846855725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D87-4729-AB4D-BBF10F4B3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87-4729-AB4D-BBF10F4B34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 по подакцизным товарам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3214872676982227E-3"/>
                  <c:y val="-1.2800773032387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33542633194012"/>
                      <c:h val="4.23145188169056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D87-4729-AB4D-BBF10F4B3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1.022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87-4729-AB4D-BBF10F4B346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326798938049028E-2"/>
                  <c:y val="-5.6893320097050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87-4729-AB4D-BBF10F4B3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 исполнения</c:v>
                </c:pt>
              </c:strCache>
            </c:strRef>
          </c:cat>
          <c:val>
            <c:numRef>
              <c:f>Лист1!$E$2</c:f>
              <c:numCache>
                <c:formatCode>0.0%</c:formatCode>
                <c:ptCount val="1"/>
                <c:pt idx="0">
                  <c:v>0.84699999999999998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87-4729-AB4D-BBF10F4B34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144358400"/>
        <c:axId val="133960448"/>
        <c:axId val="0"/>
      </c:bar3DChart>
      <c:catAx>
        <c:axId val="14435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960448"/>
        <c:crosses val="autoZero"/>
        <c:auto val="1"/>
        <c:lblAlgn val="ctr"/>
        <c:lblOffset val="100"/>
        <c:noMultiLvlLbl val="0"/>
      </c:catAx>
      <c:valAx>
        <c:axId val="13396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443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140880898290993"/>
          <c:y val="0.62982047693625465"/>
          <c:w val="0.6293456617847063"/>
          <c:h val="0.3701795230637459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1030506968181E-2"/>
          <c:y val="0.13584772924773961"/>
          <c:w val="0.67460097026256383"/>
          <c:h val="0.782007668858711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30"/>
            <c:spPr>
              <a:solidFill>
                <a:srgbClr val="0033CC"/>
              </a:solidFill>
            </c:spPr>
            <c:extLst>
              <c:ext xmlns:c16="http://schemas.microsoft.com/office/drawing/2014/chart" uri="{C3380CC4-5D6E-409C-BE32-E72D297353CC}">
                <c16:uniqueId val="{00000000-B6BA-454B-B277-924A2F976F0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6BA-454B-B277-924A2F976F0D}"/>
              </c:ext>
            </c:extLst>
          </c:dPt>
          <c:cat>
            <c:strRef>
              <c:f>Лист1!$A$2:$A$4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продажи материальных и нематериальных активов</c:v>
                </c:pt>
                <c:pt idx="2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4132.6000000000004</c:v>
                </c:pt>
                <c:pt idx="1">
                  <c:v>12.3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BA-454B-B277-924A2F976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384876976"/>
        <c:axId val="1384889040"/>
        <c:axId val="1080614672"/>
      </c:bar3DChart>
      <c:catAx>
        <c:axId val="138487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889040"/>
        <c:auto val="1"/>
        <c:lblAlgn val="ctr"/>
        <c:lblOffset val="100"/>
        <c:noMultiLvlLbl val="0"/>
      </c:catAx>
      <c:valAx>
        <c:axId val="13848890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84876976"/>
        <c:crossBetween val="between"/>
      </c:valAx>
      <c:serAx>
        <c:axId val="1080614672"/>
        <c:scaling>
          <c:orientation val="minMax"/>
        </c:scaling>
        <c:delete val="1"/>
        <c:axPos val="b"/>
        <c:majorTickMark val="out"/>
        <c:minorTickMark val="none"/>
        <c:tickLblPos val="nextTo"/>
        <c:crossAx val="1384889040"/>
      </c:ser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/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и компенсации затрат государства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0.10819292720976847"/>
                  <c:y val="-1.9537139024435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51-4976-9A8C-4A6D114AE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0.84299999999999997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51-4976-9A8C-4A6D114AE6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33CC"/>
            </a:solidFill>
          </c:spPr>
          <c:invertIfNegative val="0"/>
          <c:dLbls>
            <c:dLbl>
              <c:idx val="0"/>
              <c:layout>
                <c:manualLayout>
                  <c:x val="-0.10671094901686932"/>
                  <c:y val="-1.709499664638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51-4976-9A8C-4A6D114AE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51-4976-9A8C-4A6D114AE6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374664252991501"/>
                  <c:y val="-1.2210711890272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51-4976-9A8C-4A6D114AE6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srgbClr val="151F37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0.96899999999999997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51-4976-9A8C-4A6D114AE6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712448"/>
        <c:axId val="144713984"/>
        <c:axId val="0"/>
      </c:bar3DChart>
      <c:catAx>
        <c:axId val="1447124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4713984"/>
        <c:crosses val="autoZero"/>
        <c:auto val="1"/>
        <c:lblAlgn val="ctr"/>
        <c:lblOffset val="100"/>
        <c:noMultiLvlLbl val="0"/>
      </c:catAx>
      <c:valAx>
        <c:axId val="144713984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447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26977394668562"/>
          <c:y val="1.6755404249558511E-2"/>
          <c:w val="0.33231975158689203"/>
          <c:h val="0.98324459575044121"/>
        </c:manualLayout>
      </c:layout>
      <c:overlay val="0"/>
      <c:txPr>
        <a:bodyPr/>
        <a:lstStyle/>
        <a:p>
          <a:pPr>
            <a:defRPr>
              <a:solidFill>
                <a:srgbClr val="151F37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46434821582027"/>
          <c:y val="9.4106694684100448E-2"/>
          <c:w val="0.8885356517841797"/>
          <c:h val="0.572955007208590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557485065762E-2"/>
                  <c:y val="0.15970636912515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A0-4849-95EE-CAE1E11B5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15792.7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A0-4849-95EE-CAE1E11B5B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104017882153662E-2"/>
                  <c:y val="0.1657103750735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A0-4849-95EE-CAE1E11B5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6409.4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A0-4849-95EE-CAE1E11B5B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320094538403E-2"/>
                  <c:y val="0.16210816060706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A0-4849-95EE-CAE1E11B5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423.9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A0-4849-95EE-CAE1E11B5BE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059557485065651E-2"/>
                  <c:y val="0.18852588133134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A0-4849-95EE-CAE1E11B5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</c:formatCode>
                <c:ptCount val="1"/>
                <c:pt idx="0">
                  <c:v>959.1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0A0-4849-95EE-CAE1E11B5BE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безвозмездные поступления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320642910521694E-2"/>
                  <c:y val="0.17171457012452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A0-4849-95EE-CAE1E11B5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</c:formatCode>
                <c:ptCount val="1"/>
                <c:pt idx="0">
                  <c:v>301.10000000000002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0A0-4849-95EE-CAE1E11B5B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987264"/>
        <c:axId val="144988800"/>
        <c:axId val="0"/>
      </c:bar3DChart>
      <c:catAx>
        <c:axId val="1449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988800"/>
        <c:crosses val="autoZero"/>
        <c:auto val="1"/>
        <c:lblAlgn val="ctr"/>
        <c:lblOffset val="100"/>
        <c:noMultiLvlLbl val="0"/>
      </c:catAx>
      <c:valAx>
        <c:axId val="1449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9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89857982256257E-2"/>
          <c:y val="6.1678623853750073E-2"/>
          <c:w val="0.90691444439656577"/>
          <c:h val="0.54459828586577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0"/>
            <c:invertIfNegative val="0"/>
            <c:bubble3D val="1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A6-40CE-94A7-9F464F5A90AF}"/>
              </c:ext>
            </c:extLst>
          </c:dPt>
          <c:dPt>
            <c:idx val="1"/>
            <c:invertIfNegative val="0"/>
            <c:bubble3D val="1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A6-40CE-94A7-9F464F5A90AF}"/>
              </c:ext>
            </c:extLst>
          </c:dPt>
          <c:dPt>
            <c:idx val="2"/>
            <c:invertIfNegative val="0"/>
            <c:bubble3D val="1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A6-40CE-94A7-9F464F5A90AF}"/>
              </c:ext>
            </c:extLst>
          </c:dPt>
          <c:dPt>
            <c:idx val="3"/>
            <c:invertIfNegative val="0"/>
            <c:bubble3D val="1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5A6-40CE-94A7-9F464F5A90AF}"/>
              </c:ext>
            </c:extLst>
          </c:dPt>
          <c:dPt>
            <c:idx val="4"/>
            <c:invertIfNegative val="0"/>
            <c:bubble3D val="1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5A6-40CE-94A7-9F464F5A90AF}"/>
              </c:ext>
            </c:extLst>
          </c:dPt>
          <c:dPt>
            <c:idx val="5"/>
            <c:invertIfNegative val="0"/>
            <c:bubble3D val="1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5A6-40CE-94A7-9F464F5A90AF}"/>
              </c:ext>
            </c:extLst>
          </c:dPt>
          <c:dPt>
            <c:idx val="6"/>
            <c:invertIfNegative val="0"/>
            <c:bubble3D val="1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5A6-40CE-94A7-9F464F5A90AF}"/>
              </c:ext>
            </c:extLst>
          </c:dPt>
          <c:dPt>
            <c:idx val="7"/>
            <c:invertIfNegative val="0"/>
            <c:bubble3D val="1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5A6-40CE-94A7-9F464F5A90AF}"/>
              </c:ext>
            </c:extLst>
          </c:dPt>
          <c:dPt>
            <c:idx val="8"/>
            <c:invertIfNegative val="0"/>
            <c:bubble3D val="1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5A6-40CE-94A7-9F464F5A90A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оборона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 и правоохранительная деятельность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 formatCode="0.00%">
                  <c:v>1.0999999999999999E-2</c:v>
                </c:pt>
                <c:pt idx="1">
                  <c:v>9.0999999999999998E-2</c:v>
                </c:pt>
                <c:pt idx="2">
                  <c:v>0.182</c:v>
                </c:pt>
                <c:pt idx="3">
                  <c:v>0.19900000000000001</c:v>
                </c:pt>
                <c:pt idx="4">
                  <c:v>1E-3</c:v>
                </c:pt>
                <c:pt idx="5">
                  <c:v>0.47799999999999998</c:v>
                </c:pt>
                <c:pt idx="6">
                  <c:v>1.4E-2</c:v>
                </c:pt>
                <c:pt idx="7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5A6-40CE-94A7-9F464F5A9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342016"/>
        <c:axId val="98297344"/>
      </c:barChart>
      <c:catAx>
        <c:axId val="9834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297344"/>
        <c:crosses val="autoZero"/>
        <c:auto val="1"/>
        <c:lblAlgn val="ctr"/>
        <c:lblOffset val="100"/>
        <c:noMultiLvlLbl val="0"/>
      </c:catAx>
      <c:valAx>
        <c:axId val="98297344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98342016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66FE9-03FB-4780-A19C-F2BF80AFA98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88FFBCA-A042-424B-BCCF-C9D3CB84F98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бюджета муниципального образования Новороссийский сельсовет за 2022 год,                                       </a:t>
          </a:r>
          <a:r>
            <a:rPr lang="ru-RU" sz="20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ВСЕГО – </a:t>
          </a:r>
          <a:r>
            <a:rPr lang="ru-RU" sz="28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34156,8</a:t>
          </a: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рублей</a:t>
          </a:r>
          <a:r>
            <a:rPr lang="ru-RU" sz="1600" kern="1200" dirty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</a:t>
          </a:r>
        </a:p>
      </dgm:t>
    </dgm:pt>
    <dgm:pt modelId="{08A59D5F-4972-4ACE-B1EB-7CAEEDF326A7}" type="parTrans" cxnId="{40D35913-0655-4988-98A7-168DFC03AD57}">
      <dgm:prSet/>
      <dgm:spPr/>
      <dgm:t>
        <a:bodyPr/>
        <a:lstStyle/>
        <a:p>
          <a:endParaRPr lang="ru-RU"/>
        </a:p>
      </dgm:t>
    </dgm:pt>
    <dgm:pt modelId="{755238B8-3F27-4D82-BED3-75F72FB1D4C0}" type="sibTrans" cxnId="{40D35913-0655-4988-98A7-168DFC03AD57}">
      <dgm:prSet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31D651B-21F1-4B8E-807E-15778BA133C8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</a:t>
          </a:r>
          <a:r>
            <a:rPr lang="ru-RU" sz="28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 97,5%</a:t>
          </a: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 от годовых плановых назначений</a:t>
          </a:r>
        </a:p>
      </dgm:t>
    </dgm:pt>
    <dgm:pt modelId="{A509DB39-4CE5-4B68-A2AB-C914357E41B6}" type="parTrans" cxnId="{3EAA766F-925F-448F-8E63-599391B42251}">
      <dgm:prSet/>
      <dgm:spPr/>
      <dgm:t>
        <a:bodyPr/>
        <a:lstStyle/>
        <a:p>
          <a:endParaRPr lang="ru-RU"/>
        </a:p>
      </dgm:t>
    </dgm:pt>
    <dgm:pt modelId="{C29D9205-81A3-4B80-8EFB-BEDDBCBD5D4D}" type="sibTrans" cxnId="{3EAA766F-925F-448F-8E63-599391B42251}">
      <dgm:prSet/>
      <dgm:spPr/>
      <dgm:t>
        <a:bodyPr/>
        <a:lstStyle/>
        <a:p>
          <a:endParaRPr lang="ru-RU"/>
        </a:p>
      </dgm:t>
    </dgm:pt>
    <dgm:pt modelId="{599DE839-79DF-495B-8020-1C6741496401}" type="pres">
      <dgm:prSet presAssocID="{3D566FE9-03FB-4780-A19C-F2BF80AFA98D}" presName="linearFlow" presStyleCnt="0">
        <dgm:presLayoutVars>
          <dgm:resizeHandles val="exact"/>
        </dgm:presLayoutVars>
      </dgm:prSet>
      <dgm:spPr/>
    </dgm:pt>
    <dgm:pt modelId="{B7C9EF17-2F8B-4E48-AD1C-308B7B5F888F}" type="pres">
      <dgm:prSet presAssocID="{188FFBCA-A042-424B-BCCF-C9D3CB84F980}" presName="node" presStyleLbl="node1" presStyleIdx="0" presStyleCnt="2">
        <dgm:presLayoutVars>
          <dgm:bulletEnabled val="1"/>
        </dgm:presLayoutVars>
      </dgm:prSet>
      <dgm:spPr/>
    </dgm:pt>
    <dgm:pt modelId="{3345E981-8A94-4727-B432-C528B618E828}" type="pres">
      <dgm:prSet presAssocID="{755238B8-3F27-4D82-BED3-75F72FB1D4C0}" presName="sibTrans" presStyleLbl="sibTrans2D1" presStyleIdx="0" presStyleCnt="1"/>
      <dgm:spPr/>
    </dgm:pt>
    <dgm:pt modelId="{C53F5FBB-ECEC-4BD2-9578-C628CCB5A36F}" type="pres">
      <dgm:prSet presAssocID="{755238B8-3F27-4D82-BED3-75F72FB1D4C0}" presName="connectorText" presStyleLbl="sibTrans2D1" presStyleIdx="0" presStyleCnt="1"/>
      <dgm:spPr/>
    </dgm:pt>
    <dgm:pt modelId="{B5835C1F-5D07-4737-903B-A1BC57719CDA}" type="pres">
      <dgm:prSet presAssocID="{831D651B-21F1-4B8E-807E-15778BA133C8}" presName="node" presStyleLbl="node1" presStyleIdx="1" presStyleCnt="2" custLinFactNeighborX="1716" custLinFactNeighborY="-14548">
        <dgm:presLayoutVars>
          <dgm:bulletEnabled val="1"/>
        </dgm:presLayoutVars>
      </dgm:prSet>
      <dgm:spPr/>
    </dgm:pt>
  </dgm:ptLst>
  <dgm:cxnLst>
    <dgm:cxn modelId="{40D35913-0655-4988-98A7-168DFC03AD57}" srcId="{3D566FE9-03FB-4780-A19C-F2BF80AFA98D}" destId="{188FFBCA-A042-424B-BCCF-C9D3CB84F980}" srcOrd="0" destOrd="0" parTransId="{08A59D5F-4972-4ACE-B1EB-7CAEEDF326A7}" sibTransId="{755238B8-3F27-4D82-BED3-75F72FB1D4C0}"/>
    <dgm:cxn modelId="{379C135D-06BD-4590-BB4D-E3A08D02160A}" type="presOf" srcId="{755238B8-3F27-4D82-BED3-75F72FB1D4C0}" destId="{C53F5FBB-ECEC-4BD2-9578-C628CCB5A36F}" srcOrd="1" destOrd="0" presId="urn:microsoft.com/office/officeart/2005/8/layout/process2"/>
    <dgm:cxn modelId="{3EAA766F-925F-448F-8E63-599391B42251}" srcId="{3D566FE9-03FB-4780-A19C-F2BF80AFA98D}" destId="{831D651B-21F1-4B8E-807E-15778BA133C8}" srcOrd="1" destOrd="0" parTransId="{A509DB39-4CE5-4B68-A2AB-C914357E41B6}" sibTransId="{C29D9205-81A3-4B80-8EFB-BEDDBCBD5D4D}"/>
    <dgm:cxn modelId="{9B7D2358-518E-4BAE-A460-B8F1B136AFD0}" type="presOf" srcId="{188FFBCA-A042-424B-BCCF-C9D3CB84F980}" destId="{B7C9EF17-2F8B-4E48-AD1C-308B7B5F888F}" srcOrd="0" destOrd="0" presId="urn:microsoft.com/office/officeart/2005/8/layout/process2"/>
    <dgm:cxn modelId="{2C572A7D-0163-42A3-97C6-6C5848DACC2E}" type="presOf" srcId="{755238B8-3F27-4D82-BED3-75F72FB1D4C0}" destId="{3345E981-8A94-4727-B432-C528B618E828}" srcOrd="0" destOrd="0" presId="urn:microsoft.com/office/officeart/2005/8/layout/process2"/>
    <dgm:cxn modelId="{93AB94B3-5D53-4BD1-BC19-8236DAACA34A}" type="presOf" srcId="{831D651B-21F1-4B8E-807E-15778BA133C8}" destId="{B5835C1F-5D07-4737-903B-A1BC57719CDA}" srcOrd="0" destOrd="0" presId="urn:microsoft.com/office/officeart/2005/8/layout/process2"/>
    <dgm:cxn modelId="{8629EBF7-7AA4-4961-B579-045FA9284308}" type="presOf" srcId="{3D566FE9-03FB-4780-A19C-F2BF80AFA98D}" destId="{599DE839-79DF-495B-8020-1C6741496401}" srcOrd="0" destOrd="0" presId="urn:microsoft.com/office/officeart/2005/8/layout/process2"/>
    <dgm:cxn modelId="{8DB930DE-3477-4A17-9D45-D3028658A431}" type="presParOf" srcId="{599DE839-79DF-495B-8020-1C6741496401}" destId="{B7C9EF17-2F8B-4E48-AD1C-308B7B5F888F}" srcOrd="0" destOrd="0" presId="urn:microsoft.com/office/officeart/2005/8/layout/process2"/>
    <dgm:cxn modelId="{4F665CFE-D39D-491C-8D3A-5B58C6421FB3}" type="presParOf" srcId="{599DE839-79DF-495B-8020-1C6741496401}" destId="{3345E981-8A94-4727-B432-C528B618E828}" srcOrd="1" destOrd="0" presId="urn:microsoft.com/office/officeart/2005/8/layout/process2"/>
    <dgm:cxn modelId="{E2BB40BE-3C25-47DF-899F-9E2641C5D5FE}" type="presParOf" srcId="{3345E981-8A94-4727-B432-C528B618E828}" destId="{C53F5FBB-ECEC-4BD2-9578-C628CCB5A36F}" srcOrd="0" destOrd="0" presId="urn:microsoft.com/office/officeart/2005/8/layout/process2"/>
    <dgm:cxn modelId="{7F27E49F-B679-4B44-B783-3B686E60C7C5}" type="presParOf" srcId="{599DE839-79DF-495B-8020-1C6741496401}" destId="{B5835C1F-5D07-4737-903B-A1BC57719CD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0C0CE-5D07-47FF-9D06-2D575CF1DC0E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E43EFA-7F61-45C0-991B-244A89575C1F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000" i="1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оборона</a:t>
          </a:r>
        </a:p>
      </dgm:t>
    </dgm:pt>
    <dgm:pt modelId="{2A208987-83CD-4E7E-8597-A93A79070012}" type="parTrans" cxnId="{5B8071CB-C70D-49CD-ABD3-E6B3F5639A40}">
      <dgm:prSet/>
      <dgm:spPr/>
      <dgm:t>
        <a:bodyPr/>
        <a:lstStyle/>
        <a:p>
          <a:endParaRPr lang="ru-RU"/>
        </a:p>
      </dgm:t>
    </dgm:pt>
    <dgm:pt modelId="{771E6C12-E5DC-463A-AC07-830C5CCE396D}" type="sibTrans" cxnId="{5B8071CB-C70D-49CD-ABD3-E6B3F5639A40}">
      <dgm:prSet/>
      <dgm:spPr/>
      <dgm:t>
        <a:bodyPr/>
        <a:lstStyle/>
        <a:p>
          <a:endParaRPr lang="ru-RU"/>
        </a:p>
      </dgm:t>
    </dgm:pt>
    <dgm:pt modelId="{23FAAC95-F598-419C-913F-BD1D1C5A6EFE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осуществление первичного воинского учета за 2022 год– 388,5тыс. руб.</a:t>
          </a:r>
        </a:p>
      </dgm:t>
    </dgm:pt>
    <dgm:pt modelId="{CDFDC68C-D12F-4074-AE3B-6B6880C767A7}" type="parTrans" cxnId="{697F74D5-9E7E-4E73-988C-7A7EBAADBBB4}">
      <dgm:prSet/>
      <dgm:spPr/>
      <dgm:t>
        <a:bodyPr/>
        <a:lstStyle/>
        <a:p>
          <a:endParaRPr lang="ru-RU"/>
        </a:p>
      </dgm:t>
    </dgm:pt>
    <dgm:pt modelId="{8219C5CF-F74D-46E6-B7DB-8293FBF5ED76}" type="sibTrans" cxnId="{697F74D5-9E7E-4E73-988C-7A7EBAADBBB4}">
      <dgm:prSet/>
      <dgm:spPr/>
      <dgm:t>
        <a:bodyPr/>
        <a:lstStyle/>
        <a:p>
          <a:endParaRPr lang="ru-RU"/>
        </a:p>
      </dgm:t>
    </dgm:pt>
    <dgm:pt modelId="{31DADE7D-B969-433B-A746-FEAC6F36BB1A}">
      <dgm:prSet phldrT="[Текст]" custT="1"/>
      <dgm:spPr>
        <a:solidFill>
          <a:schemeClr val="bg2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000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безопасность и правоохранительная деятельность</a:t>
          </a:r>
        </a:p>
      </dgm:t>
    </dgm:pt>
    <dgm:pt modelId="{870FAB6C-4B22-4A42-8E27-8A1B841C2572}" type="parTrans" cxnId="{E9991E15-C487-486C-ACA3-BB6AC389AB7F}">
      <dgm:prSet/>
      <dgm:spPr/>
      <dgm:t>
        <a:bodyPr/>
        <a:lstStyle/>
        <a:p>
          <a:endParaRPr lang="ru-RU"/>
        </a:p>
      </dgm:t>
    </dgm:pt>
    <dgm:pt modelId="{A2B61D4D-B167-42F5-A61E-BEFBA79178D9}" type="sibTrans" cxnId="{E9991E15-C487-486C-ACA3-BB6AC389AB7F}">
      <dgm:prSet/>
      <dgm:spPr/>
      <dgm:t>
        <a:bodyPr/>
        <a:lstStyle/>
        <a:p>
          <a:endParaRPr lang="ru-RU"/>
        </a:p>
      </dgm:t>
    </dgm:pt>
    <dgm:pt modelId="{B227BC69-6803-4345-9E9E-C58A2129201D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algn="ctr"/>
          <a:r>
            <a:rPr lang="ru-RU" sz="2000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экономика</a:t>
          </a:r>
        </a:p>
      </dgm:t>
    </dgm:pt>
    <dgm:pt modelId="{697E79B3-05FC-4188-BCF4-5B315F223FCC}" type="parTrans" cxnId="{8EF5C67B-9B6C-4ED1-A942-5124526D934D}">
      <dgm:prSet/>
      <dgm:spPr/>
      <dgm:t>
        <a:bodyPr/>
        <a:lstStyle/>
        <a:p>
          <a:endParaRPr lang="ru-RU"/>
        </a:p>
      </dgm:t>
    </dgm:pt>
    <dgm:pt modelId="{BEBC412E-F8C1-4BAD-8EF0-051044EACE81}" type="sibTrans" cxnId="{8EF5C67B-9B6C-4ED1-A942-5124526D934D}">
      <dgm:prSet/>
      <dgm:spPr/>
      <dgm:t>
        <a:bodyPr/>
        <a:lstStyle/>
        <a:p>
          <a:endParaRPr lang="ru-RU"/>
        </a:p>
      </dgm:t>
    </dgm:pt>
    <dgm:pt modelId="{8EF0DC38-1DFC-47EA-BE5E-E8FA520C2F69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Освоено  6243,7 тыс.  Руб., </a:t>
          </a:r>
        </a:p>
      </dgm:t>
    </dgm:pt>
    <dgm:pt modelId="{3E2F0F92-F784-45DB-8CB3-9E01C8E906AE}" type="parTrans" cxnId="{746EB8A7-0FC2-40FF-8A98-36E204AD5825}">
      <dgm:prSet/>
      <dgm:spPr/>
      <dgm:t>
        <a:bodyPr/>
        <a:lstStyle/>
        <a:p>
          <a:endParaRPr lang="ru-RU"/>
        </a:p>
      </dgm:t>
    </dgm:pt>
    <dgm:pt modelId="{FE144BC2-ADC9-4ACA-AE63-C2937292D436}" type="sibTrans" cxnId="{746EB8A7-0FC2-40FF-8A98-36E204AD5825}">
      <dgm:prSet/>
      <dgm:spPr/>
      <dgm:t>
        <a:bodyPr/>
        <a:lstStyle/>
        <a:p>
          <a:endParaRPr lang="ru-RU"/>
        </a:p>
      </dgm:t>
    </dgm:pt>
    <dgm:pt modelId="{D961052D-F150-401C-8177-62F928214905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endParaRPr lang="ru-RU" sz="1800" b="0" i="1" kern="1200" dirty="0">
            <a:solidFill>
              <a:srgbClr val="CCFFFF"/>
            </a:solidFill>
            <a:latin typeface="Franklin Gothic Demi Cond" panose="020B0706030402020204" pitchFamily="34" charset="0"/>
            <a:ea typeface="+mn-ea"/>
            <a:cs typeface="+mn-cs"/>
          </a:endParaRPr>
        </a:p>
      </dgm:t>
    </dgm:pt>
    <dgm:pt modelId="{7A7780E7-22FA-48A8-B93F-D866D7BC0922}" type="parTrans" cxnId="{C321C7DE-6FFC-4D08-8111-1CA9C1EF6ACF}">
      <dgm:prSet/>
      <dgm:spPr/>
      <dgm:t>
        <a:bodyPr/>
        <a:lstStyle/>
        <a:p>
          <a:endParaRPr lang="ru-RU"/>
        </a:p>
      </dgm:t>
    </dgm:pt>
    <dgm:pt modelId="{6D8EDAD6-AC97-4AC3-A946-9FC573F2049E}" type="sibTrans" cxnId="{C321C7DE-6FFC-4D08-8111-1CA9C1EF6ACF}">
      <dgm:prSet/>
      <dgm:spPr/>
      <dgm:t>
        <a:bodyPr/>
        <a:lstStyle/>
        <a:p>
          <a:endParaRPr lang="ru-RU"/>
        </a:p>
      </dgm:t>
    </dgm:pt>
    <dgm:pt modelId="{23841319-3F4F-41DA-9067-1CAA6C3AE299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пожарной безопасности за 2022 год  733,8 тыс. руб. </a:t>
          </a:r>
        </a:p>
      </dgm:t>
    </dgm:pt>
    <dgm:pt modelId="{6008D2B3-E6FE-4797-A30B-D2AFAACA1F36}" type="parTrans" cxnId="{9621162E-36FF-4E2E-B933-8D9851A6B478}">
      <dgm:prSet/>
      <dgm:spPr/>
      <dgm:t>
        <a:bodyPr/>
        <a:lstStyle/>
        <a:p>
          <a:endParaRPr lang="ru-RU"/>
        </a:p>
      </dgm:t>
    </dgm:pt>
    <dgm:pt modelId="{487192A5-7B6E-41B6-8125-F7D0F90B83ED}" type="sibTrans" cxnId="{9621162E-36FF-4E2E-B933-8D9851A6B478}">
      <dgm:prSet/>
      <dgm:spPr/>
      <dgm:t>
        <a:bodyPr/>
        <a:lstStyle/>
        <a:p>
          <a:endParaRPr lang="ru-RU"/>
        </a:p>
      </dgm:t>
    </dgm:pt>
    <dgm:pt modelId="{8C054559-05E9-40B8-954C-5F7243377C44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Освоено  815,7 тыс.  Руб., </a:t>
          </a:r>
        </a:p>
      </dgm:t>
    </dgm:pt>
    <dgm:pt modelId="{D9A9E1D1-65D1-432C-9F9B-CB0C7BC62F6C}" type="parTrans" cxnId="{E7F5CC13-044A-4C24-BEF6-5477AF773DC7}">
      <dgm:prSet/>
      <dgm:spPr/>
      <dgm:t>
        <a:bodyPr/>
        <a:lstStyle/>
        <a:p>
          <a:endParaRPr lang="ru-RU"/>
        </a:p>
      </dgm:t>
    </dgm:pt>
    <dgm:pt modelId="{117FC839-389A-4ABF-84DA-B6B9554D815D}" type="sibTrans" cxnId="{E7F5CC13-044A-4C24-BEF6-5477AF773DC7}">
      <dgm:prSet/>
      <dgm:spPr/>
      <dgm:t>
        <a:bodyPr/>
        <a:lstStyle/>
        <a:p>
          <a:endParaRPr lang="ru-RU"/>
        </a:p>
      </dgm:t>
    </dgm:pt>
    <dgm:pt modelId="{BCFD18CD-4786-4A4A-B467-51E356089B7D}">
      <dgm:prSet phldrT="[Текст]" custT="1"/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безопасности граждан     на      водных     объектах за 2022 год – 53 тыс. руб. ,</a:t>
          </a:r>
        </a:p>
      </dgm:t>
    </dgm:pt>
    <dgm:pt modelId="{5A757387-078E-4326-B164-BBAEDB5F1222}" type="parTrans" cxnId="{6E4B588C-B499-4069-8BE9-113B4A6EAE14}">
      <dgm:prSet/>
      <dgm:spPr/>
    </dgm:pt>
    <dgm:pt modelId="{782DBDFF-6C75-4323-B52E-7D48A0A5B5A4}" type="sibTrans" cxnId="{6E4B588C-B499-4069-8BE9-113B4A6EAE14}">
      <dgm:prSet/>
      <dgm:spPr/>
    </dgm:pt>
    <dgm:pt modelId="{DCE0E9FC-8617-4BC6-9372-187DEB088479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 Расходы на содержание  дорожного фонда за 2022 год – 6226,6 тыс. руб., </a:t>
          </a:r>
        </a:p>
      </dgm:t>
    </dgm:pt>
    <dgm:pt modelId="{381FFC4B-CF12-443D-B66A-F24F924626CF}" type="parTrans" cxnId="{03E6CFFB-EFEE-4A8B-8643-6A6C11895047}">
      <dgm:prSet/>
      <dgm:spPr/>
    </dgm:pt>
    <dgm:pt modelId="{AFF9A5C0-8BF7-4E90-B296-DDDBDB639050}" type="sibTrans" cxnId="{03E6CFFB-EFEE-4A8B-8643-6A6C11895047}">
      <dgm:prSet/>
      <dgm:spPr/>
    </dgm:pt>
    <dgm:pt modelId="{E6397411-1854-46CE-A2D0-ED3648746090}">
      <dgm:prSet phldrT="[Текст]" custT="1"/>
      <dgm:spPr>
        <a:solidFill>
          <a:schemeClr val="bg2">
            <a:alpha val="90000"/>
          </a:schemeClr>
        </a:solidFill>
        <a:ln>
          <a:solidFill>
            <a:schemeClr val="accent4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Связь и информатика за 2022 год – 17,1 тыс. руб.</a:t>
          </a:r>
        </a:p>
      </dgm:t>
    </dgm:pt>
    <dgm:pt modelId="{7BF4D73B-2189-46D5-B1D2-6A03A6DB48E5}" type="parTrans" cxnId="{85D756E0-F21B-4F6D-8B5F-91FB980E010E}">
      <dgm:prSet/>
      <dgm:spPr/>
    </dgm:pt>
    <dgm:pt modelId="{0253552F-17E9-4641-8E95-B203E7391302}" type="sibTrans" cxnId="{85D756E0-F21B-4F6D-8B5F-91FB980E010E}">
      <dgm:prSet/>
      <dgm:spPr/>
    </dgm:pt>
    <dgm:pt modelId="{49A4BA46-21F1-4614-B4A5-44318179D42C}" type="pres">
      <dgm:prSet presAssocID="{AE00C0CE-5D07-47FF-9D06-2D575CF1DC0E}" presName="Name0" presStyleCnt="0">
        <dgm:presLayoutVars>
          <dgm:dir/>
          <dgm:animLvl val="lvl"/>
          <dgm:resizeHandles val="exact"/>
        </dgm:presLayoutVars>
      </dgm:prSet>
      <dgm:spPr/>
    </dgm:pt>
    <dgm:pt modelId="{606298DD-ED14-4377-8184-C8B0654AFB6E}" type="pres">
      <dgm:prSet presAssocID="{1BE43EFA-7F61-45C0-991B-244A89575C1F}" presName="linNode" presStyleCnt="0"/>
      <dgm:spPr/>
    </dgm:pt>
    <dgm:pt modelId="{D1BE984F-018A-4189-B94A-AB47BACC74F7}" type="pres">
      <dgm:prSet presAssocID="{1BE43EFA-7F61-45C0-991B-244A89575C1F}" presName="parentText" presStyleLbl="node1" presStyleIdx="0" presStyleCnt="3" custLinFactNeighborX="-695" custLinFactNeighborY="2013">
        <dgm:presLayoutVars>
          <dgm:chMax val="1"/>
          <dgm:bulletEnabled val="1"/>
        </dgm:presLayoutVars>
      </dgm:prSet>
      <dgm:spPr/>
    </dgm:pt>
    <dgm:pt modelId="{8275D03D-8064-4208-9A80-1F8781D26F28}" type="pres">
      <dgm:prSet presAssocID="{1BE43EFA-7F61-45C0-991B-244A89575C1F}" presName="descendantText" presStyleLbl="alignAccFollowNode1" presStyleIdx="0" presStyleCnt="3" custLinFactNeighborX="1224" custLinFactNeighborY="-1607">
        <dgm:presLayoutVars>
          <dgm:bulletEnabled val="1"/>
        </dgm:presLayoutVars>
      </dgm:prSet>
      <dgm:spPr/>
    </dgm:pt>
    <dgm:pt modelId="{14AB8AD4-F788-4334-8880-338792C69DAE}" type="pres">
      <dgm:prSet presAssocID="{771E6C12-E5DC-463A-AC07-830C5CCE396D}" presName="sp" presStyleCnt="0"/>
      <dgm:spPr/>
    </dgm:pt>
    <dgm:pt modelId="{68D044FC-C806-4814-A9C8-79178C02B568}" type="pres">
      <dgm:prSet presAssocID="{31DADE7D-B969-433B-A746-FEAC6F36BB1A}" presName="linNode" presStyleCnt="0"/>
      <dgm:spPr/>
    </dgm:pt>
    <dgm:pt modelId="{A17D96C9-8117-40FD-958D-72D27FE92153}" type="pres">
      <dgm:prSet presAssocID="{31DADE7D-B969-433B-A746-FEAC6F36BB1A}" presName="parentText" presStyleLbl="node1" presStyleIdx="1" presStyleCnt="3" custScaleX="86815" custLinFactNeighborY="-48">
        <dgm:presLayoutVars>
          <dgm:chMax val="1"/>
          <dgm:bulletEnabled val="1"/>
        </dgm:presLayoutVars>
      </dgm:prSet>
      <dgm:spPr/>
    </dgm:pt>
    <dgm:pt modelId="{148248B2-57BF-4BDC-88E0-683FEFAAF475}" type="pres">
      <dgm:prSet presAssocID="{31DADE7D-B969-433B-A746-FEAC6F36BB1A}" presName="descendantText" presStyleLbl="alignAccFollowNode1" presStyleIdx="1" presStyleCnt="3" custScaleX="107129" custScaleY="155115" custLinFactNeighborX="6036" custLinFactNeighborY="-5966">
        <dgm:presLayoutVars>
          <dgm:bulletEnabled val="1"/>
        </dgm:presLayoutVars>
      </dgm:prSet>
      <dgm:spPr/>
    </dgm:pt>
    <dgm:pt modelId="{7105D304-C3A1-4D8E-9493-F47E2B08F168}" type="pres">
      <dgm:prSet presAssocID="{A2B61D4D-B167-42F5-A61E-BEFBA79178D9}" presName="sp" presStyleCnt="0"/>
      <dgm:spPr/>
    </dgm:pt>
    <dgm:pt modelId="{644FECC0-6F5A-48D9-93A2-3A34FE6E76AC}" type="pres">
      <dgm:prSet presAssocID="{B227BC69-6803-4345-9E9E-C58A2129201D}" presName="linNode" presStyleCnt="0"/>
      <dgm:spPr/>
    </dgm:pt>
    <dgm:pt modelId="{A12FB138-318A-4F08-9AB3-C7D7011086BD}" type="pres">
      <dgm:prSet presAssocID="{B227BC69-6803-4345-9E9E-C58A2129201D}" presName="parentText" presStyleLbl="node1" presStyleIdx="2" presStyleCnt="3" custLinFactNeighborX="-1324" custLinFactNeighborY="-1805">
        <dgm:presLayoutVars>
          <dgm:chMax val="1"/>
          <dgm:bulletEnabled val="1"/>
        </dgm:presLayoutVars>
      </dgm:prSet>
      <dgm:spPr/>
    </dgm:pt>
    <dgm:pt modelId="{0764E12B-70AE-43C4-AEDF-832C0CF884DA}" type="pres">
      <dgm:prSet presAssocID="{B227BC69-6803-4345-9E9E-C58A2129201D}" presName="descendantText" presStyleLbl="alignAccFollowNode1" presStyleIdx="2" presStyleCnt="3" custScaleY="150784" custLinFactNeighborX="-4616" custLinFactNeighborY="16224">
        <dgm:presLayoutVars>
          <dgm:bulletEnabled val="1"/>
        </dgm:presLayoutVars>
      </dgm:prSet>
      <dgm:spPr/>
    </dgm:pt>
  </dgm:ptLst>
  <dgm:cxnLst>
    <dgm:cxn modelId="{E7F5CC13-044A-4C24-BEF6-5477AF773DC7}" srcId="{31DADE7D-B969-433B-A746-FEAC6F36BB1A}" destId="{8C054559-05E9-40B8-954C-5F7243377C44}" srcOrd="0" destOrd="0" parTransId="{D9A9E1D1-65D1-432C-9F9B-CB0C7BC62F6C}" sibTransId="{117FC839-389A-4ABF-84DA-B6B9554D815D}"/>
    <dgm:cxn modelId="{E9991E15-C487-486C-ACA3-BB6AC389AB7F}" srcId="{AE00C0CE-5D07-47FF-9D06-2D575CF1DC0E}" destId="{31DADE7D-B969-433B-A746-FEAC6F36BB1A}" srcOrd="1" destOrd="0" parTransId="{870FAB6C-4B22-4A42-8E27-8A1B841C2572}" sibTransId="{A2B61D4D-B167-42F5-A61E-BEFBA79178D9}"/>
    <dgm:cxn modelId="{8A018822-6AF2-491E-817A-7653B951D524}" type="presOf" srcId="{23FAAC95-F598-419C-913F-BD1D1C5A6EFE}" destId="{8275D03D-8064-4208-9A80-1F8781D26F28}" srcOrd="0" destOrd="0" presId="urn:microsoft.com/office/officeart/2005/8/layout/vList5"/>
    <dgm:cxn modelId="{7C643327-1ED0-4552-BF98-0F58AD8989A0}" type="presOf" srcId="{1BE43EFA-7F61-45C0-991B-244A89575C1F}" destId="{D1BE984F-018A-4189-B94A-AB47BACC74F7}" srcOrd="0" destOrd="0" presId="urn:microsoft.com/office/officeart/2005/8/layout/vList5"/>
    <dgm:cxn modelId="{9621162E-36FF-4E2E-B933-8D9851A6B478}" srcId="{31DADE7D-B969-433B-A746-FEAC6F36BB1A}" destId="{23841319-3F4F-41DA-9067-1CAA6C3AE299}" srcOrd="2" destOrd="0" parTransId="{6008D2B3-E6FE-4797-A30B-D2AFAACA1F36}" sibTransId="{487192A5-7B6E-41B6-8125-F7D0F90B83ED}"/>
    <dgm:cxn modelId="{8D87E26B-0211-4497-9E76-0839F65375D0}" type="presOf" srcId="{8C054559-05E9-40B8-954C-5F7243377C44}" destId="{148248B2-57BF-4BDC-88E0-683FEFAAF475}" srcOrd="0" destOrd="0" presId="urn:microsoft.com/office/officeart/2005/8/layout/vList5"/>
    <dgm:cxn modelId="{96774E50-874D-426A-B280-D6DA7DC1C78D}" type="presOf" srcId="{DCE0E9FC-8617-4BC6-9372-187DEB088479}" destId="{0764E12B-70AE-43C4-AEDF-832C0CF884DA}" srcOrd="0" destOrd="1" presId="urn:microsoft.com/office/officeart/2005/8/layout/vList5"/>
    <dgm:cxn modelId="{56A32F58-CB30-4480-8425-DEB8E50FDF5A}" type="presOf" srcId="{8EF0DC38-1DFC-47EA-BE5E-E8FA520C2F69}" destId="{0764E12B-70AE-43C4-AEDF-832C0CF884DA}" srcOrd="0" destOrd="0" presId="urn:microsoft.com/office/officeart/2005/8/layout/vList5"/>
    <dgm:cxn modelId="{1839A978-BC71-4FE7-B570-77A748806434}" type="presOf" srcId="{AE00C0CE-5D07-47FF-9D06-2D575CF1DC0E}" destId="{49A4BA46-21F1-4614-B4A5-44318179D42C}" srcOrd="0" destOrd="0" presId="urn:microsoft.com/office/officeart/2005/8/layout/vList5"/>
    <dgm:cxn modelId="{8EF5C67B-9B6C-4ED1-A942-5124526D934D}" srcId="{AE00C0CE-5D07-47FF-9D06-2D575CF1DC0E}" destId="{B227BC69-6803-4345-9E9E-C58A2129201D}" srcOrd="2" destOrd="0" parTransId="{697E79B3-05FC-4188-BCF4-5B315F223FCC}" sibTransId="{BEBC412E-F8C1-4BAD-8EF0-051044EACE81}"/>
    <dgm:cxn modelId="{6E4B588C-B499-4069-8BE9-113B4A6EAE14}" srcId="{31DADE7D-B969-433B-A746-FEAC6F36BB1A}" destId="{BCFD18CD-4786-4A4A-B467-51E356089B7D}" srcOrd="1" destOrd="0" parTransId="{5A757387-078E-4326-B164-BBAEDB5F1222}" sibTransId="{782DBDFF-6C75-4323-B52E-7D48A0A5B5A4}"/>
    <dgm:cxn modelId="{746EB8A7-0FC2-40FF-8A98-36E204AD5825}" srcId="{B227BC69-6803-4345-9E9E-C58A2129201D}" destId="{8EF0DC38-1DFC-47EA-BE5E-E8FA520C2F69}" srcOrd="0" destOrd="0" parTransId="{3E2F0F92-F784-45DB-8CB3-9E01C8E906AE}" sibTransId="{FE144BC2-ADC9-4ACA-AE63-C2937292D436}"/>
    <dgm:cxn modelId="{23EACFB0-E7B1-475A-AF49-D40F95BBBA65}" type="presOf" srcId="{BCFD18CD-4786-4A4A-B467-51E356089B7D}" destId="{148248B2-57BF-4BDC-88E0-683FEFAAF475}" srcOrd="0" destOrd="1" presId="urn:microsoft.com/office/officeart/2005/8/layout/vList5"/>
    <dgm:cxn modelId="{5B8071CB-C70D-49CD-ABD3-E6B3F5639A40}" srcId="{AE00C0CE-5D07-47FF-9D06-2D575CF1DC0E}" destId="{1BE43EFA-7F61-45C0-991B-244A89575C1F}" srcOrd="0" destOrd="0" parTransId="{2A208987-83CD-4E7E-8597-A93A79070012}" sibTransId="{771E6C12-E5DC-463A-AC07-830C5CCE396D}"/>
    <dgm:cxn modelId="{0820FDD0-B818-4E43-88E5-234B34D4B3B1}" type="presOf" srcId="{23841319-3F4F-41DA-9067-1CAA6C3AE299}" destId="{148248B2-57BF-4BDC-88E0-683FEFAAF475}" srcOrd="0" destOrd="2" presId="urn:microsoft.com/office/officeart/2005/8/layout/vList5"/>
    <dgm:cxn modelId="{80DC1CD1-83DC-4E42-9BE7-E0F33ED185C5}" type="presOf" srcId="{D961052D-F150-401C-8177-62F928214905}" destId="{148248B2-57BF-4BDC-88E0-683FEFAAF475}" srcOrd="0" destOrd="3" presId="urn:microsoft.com/office/officeart/2005/8/layout/vList5"/>
    <dgm:cxn modelId="{A9F612D5-79EE-4C51-B2DC-A2C489B24752}" type="presOf" srcId="{31DADE7D-B969-433B-A746-FEAC6F36BB1A}" destId="{A17D96C9-8117-40FD-958D-72D27FE92153}" srcOrd="0" destOrd="0" presId="urn:microsoft.com/office/officeart/2005/8/layout/vList5"/>
    <dgm:cxn modelId="{697F74D5-9E7E-4E73-988C-7A7EBAADBBB4}" srcId="{1BE43EFA-7F61-45C0-991B-244A89575C1F}" destId="{23FAAC95-F598-419C-913F-BD1D1C5A6EFE}" srcOrd="0" destOrd="0" parTransId="{CDFDC68C-D12F-4074-AE3B-6B6880C767A7}" sibTransId="{8219C5CF-F74D-46E6-B7DB-8293FBF5ED76}"/>
    <dgm:cxn modelId="{C321C7DE-6FFC-4D08-8111-1CA9C1EF6ACF}" srcId="{31DADE7D-B969-433B-A746-FEAC6F36BB1A}" destId="{D961052D-F150-401C-8177-62F928214905}" srcOrd="3" destOrd="0" parTransId="{7A7780E7-22FA-48A8-B93F-D866D7BC0922}" sibTransId="{6D8EDAD6-AC97-4AC3-A946-9FC573F2049E}"/>
    <dgm:cxn modelId="{85D756E0-F21B-4F6D-8B5F-91FB980E010E}" srcId="{B227BC69-6803-4345-9E9E-C58A2129201D}" destId="{E6397411-1854-46CE-A2D0-ED3648746090}" srcOrd="2" destOrd="0" parTransId="{7BF4D73B-2189-46D5-B1D2-6A03A6DB48E5}" sibTransId="{0253552F-17E9-4641-8E95-B203E7391302}"/>
    <dgm:cxn modelId="{03E6CFFB-EFEE-4A8B-8643-6A6C11895047}" srcId="{B227BC69-6803-4345-9E9E-C58A2129201D}" destId="{DCE0E9FC-8617-4BC6-9372-187DEB088479}" srcOrd="1" destOrd="0" parTransId="{381FFC4B-CF12-443D-B66A-F24F924626CF}" sibTransId="{AFF9A5C0-8BF7-4E90-B296-DDDBDB639050}"/>
    <dgm:cxn modelId="{23F30BFC-8B8C-4F0A-91EF-9CD3FE8F6F41}" type="presOf" srcId="{E6397411-1854-46CE-A2D0-ED3648746090}" destId="{0764E12B-70AE-43C4-AEDF-832C0CF884DA}" srcOrd="0" destOrd="2" presId="urn:microsoft.com/office/officeart/2005/8/layout/vList5"/>
    <dgm:cxn modelId="{88CF01FF-FF83-412E-8AF9-F5F6B57E9807}" type="presOf" srcId="{B227BC69-6803-4345-9E9E-C58A2129201D}" destId="{A12FB138-318A-4F08-9AB3-C7D7011086BD}" srcOrd="0" destOrd="0" presId="urn:microsoft.com/office/officeart/2005/8/layout/vList5"/>
    <dgm:cxn modelId="{60286C88-0503-48D2-8255-699417AD4A44}" type="presParOf" srcId="{49A4BA46-21F1-4614-B4A5-44318179D42C}" destId="{606298DD-ED14-4377-8184-C8B0654AFB6E}" srcOrd="0" destOrd="0" presId="urn:microsoft.com/office/officeart/2005/8/layout/vList5"/>
    <dgm:cxn modelId="{47671958-04B1-4A8D-A2B2-1973A06B82B5}" type="presParOf" srcId="{606298DD-ED14-4377-8184-C8B0654AFB6E}" destId="{D1BE984F-018A-4189-B94A-AB47BACC74F7}" srcOrd="0" destOrd="0" presId="urn:microsoft.com/office/officeart/2005/8/layout/vList5"/>
    <dgm:cxn modelId="{ED396E26-13C4-4B26-A973-2E7563AF3ECE}" type="presParOf" srcId="{606298DD-ED14-4377-8184-C8B0654AFB6E}" destId="{8275D03D-8064-4208-9A80-1F8781D26F28}" srcOrd="1" destOrd="0" presId="urn:microsoft.com/office/officeart/2005/8/layout/vList5"/>
    <dgm:cxn modelId="{BE77A00F-3E03-4460-9183-C2E75391FBB4}" type="presParOf" srcId="{49A4BA46-21F1-4614-B4A5-44318179D42C}" destId="{14AB8AD4-F788-4334-8880-338792C69DAE}" srcOrd="1" destOrd="0" presId="urn:microsoft.com/office/officeart/2005/8/layout/vList5"/>
    <dgm:cxn modelId="{E90FA058-790C-4F86-9EBC-BB5A6D310E25}" type="presParOf" srcId="{49A4BA46-21F1-4614-B4A5-44318179D42C}" destId="{68D044FC-C806-4814-A9C8-79178C02B568}" srcOrd="2" destOrd="0" presId="urn:microsoft.com/office/officeart/2005/8/layout/vList5"/>
    <dgm:cxn modelId="{EC2380CF-C967-4184-9F64-6D413B81FAA9}" type="presParOf" srcId="{68D044FC-C806-4814-A9C8-79178C02B568}" destId="{A17D96C9-8117-40FD-958D-72D27FE92153}" srcOrd="0" destOrd="0" presId="urn:microsoft.com/office/officeart/2005/8/layout/vList5"/>
    <dgm:cxn modelId="{38A8D933-75E0-4631-ADCD-23E967B80B45}" type="presParOf" srcId="{68D044FC-C806-4814-A9C8-79178C02B568}" destId="{148248B2-57BF-4BDC-88E0-683FEFAAF475}" srcOrd="1" destOrd="0" presId="urn:microsoft.com/office/officeart/2005/8/layout/vList5"/>
    <dgm:cxn modelId="{CECADDAB-41AB-4C79-B99F-B930A6E54375}" type="presParOf" srcId="{49A4BA46-21F1-4614-B4A5-44318179D42C}" destId="{7105D304-C3A1-4D8E-9493-F47E2B08F168}" srcOrd="3" destOrd="0" presId="urn:microsoft.com/office/officeart/2005/8/layout/vList5"/>
    <dgm:cxn modelId="{B92E2F66-927A-4EE6-8A56-A3A172C989A0}" type="presParOf" srcId="{49A4BA46-21F1-4614-B4A5-44318179D42C}" destId="{644FECC0-6F5A-48D9-93A2-3A34FE6E76AC}" srcOrd="4" destOrd="0" presId="urn:microsoft.com/office/officeart/2005/8/layout/vList5"/>
    <dgm:cxn modelId="{65B6B549-3837-4F87-A601-EC4F024AB967}" type="presParOf" srcId="{644FECC0-6F5A-48D9-93A2-3A34FE6E76AC}" destId="{A12FB138-318A-4F08-9AB3-C7D7011086BD}" srcOrd="0" destOrd="0" presId="urn:microsoft.com/office/officeart/2005/8/layout/vList5"/>
    <dgm:cxn modelId="{0BD693BC-FE55-4C4B-84D3-8C61DF389C22}" type="presParOf" srcId="{644FECC0-6F5A-48D9-93A2-3A34FE6E76AC}" destId="{0764E12B-70AE-43C4-AEDF-832C0CF884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28360-633C-456E-939E-35640F2A92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70D512-AF44-4EED-A670-994396300B1D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algn="l"/>
          <a:r>
            <a:rPr lang="ru-RU" sz="2400" kern="1200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          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 за 2022 год – </a:t>
          </a:r>
          <a:r>
            <a:rPr lang="ru-RU" sz="28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25,7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руб.</a:t>
          </a:r>
        </a:p>
        <a:p>
          <a:pPr algn="ctr"/>
          <a:r>
            <a:rPr lang="ru-RU" sz="2000" b="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Профессиональная подготовка, переподготовка и повышение квалификации</a:t>
          </a:r>
        </a:p>
      </dgm:t>
    </dgm:pt>
    <dgm:pt modelId="{F5A653AE-C6E4-4211-B17D-BAFE66F043F6}" type="parTrans" cxnId="{2A4945B1-2CF9-4557-9137-C42601FB0FBD}">
      <dgm:prSet/>
      <dgm:spPr/>
      <dgm:t>
        <a:bodyPr/>
        <a:lstStyle/>
        <a:p>
          <a:endParaRPr lang="ru-RU"/>
        </a:p>
      </dgm:t>
    </dgm:pt>
    <dgm:pt modelId="{EDCDAA15-BD26-4A85-9D70-C56B18B45207}" type="sibTrans" cxnId="{2A4945B1-2CF9-4557-9137-C42601FB0FBD}">
      <dgm:prSet/>
      <dgm:spPr/>
      <dgm:t>
        <a:bodyPr/>
        <a:lstStyle/>
        <a:p>
          <a:endParaRPr lang="ru-RU"/>
        </a:p>
      </dgm:t>
    </dgm:pt>
    <dgm:pt modelId="{EBE406B8-8980-47AB-94D8-FC13E7D35898}" type="pres">
      <dgm:prSet presAssocID="{57928360-633C-456E-939E-35640F2A92ED}" presName="linear" presStyleCnt="0">
        <dgm:presLayoutVars>
          <dgm:dir/>
          <dgm:animLvl val="lvl"/>
          <dgm:resizeHandles val="exact"/>
        </dgm:presLayoutVars>
      </dgm:prSet>
      <dgm:spPr/>
    </dgm:pt>
    <dgm:pt modelId="{74556D85-983D-4A30-BB23-C1C502E9D319}" type="pres">
      <dgm:prSet presAssocID="{F870D512-AF44-4EED-A670-994396300B1D}" presName="parentLin" presStyleCnt="0"/>
      <dgm:spPr/>
    </dgm:pt>
    <dgm:pt modelId="{7ADF11C0-749C-4608-9930-6B964B214FCE}" type="pres">
      <dgm:prSet presAssocID="{F870D512-AF44-4EED-A670-994396300B1D}" presName="parentLeftMargin" presStyleLbl="node1" presStyleIdx="0" presStyleCnt="1"/>
      <dgm:spPr/>
    </dgm:pt>
    <dgm:pt modelId="{FC628C7A-88DA-4423-A514-DE8CD5527072}" type="pres">
      <dgm:prSet presAssocID="{F870D512-AF44-4EED-A670-994396300B1D}" presName="parentText" presStyleLbl="node1" presStyleIdx="0" presStyleCnt="1" custScaleX="133920" custScaleY="165803">
        <dgm:presLayoutVars>
          <dgm:chMax val="0"/>
          <dgm:bulletEnabled val="1"/>
        </dgm:presLayoutVars>
      </dgm:prSet>
      <dgm:spPr/>
    </dgm:pt>
    <dgm:pt modelId="{50078EE2-F37C-4116-BD59-F0332ABF8668}" type="pres">
      <dgm:prSet presAssocID="{F870D512-AF44-4EED-A670-994396300B1D}" presName="negativeSpace" presStyleCnt="0"/>
      <dgm:spPr/>
    </dgm:pt>
    <dgm:pt modelId="{E1CA1498-E3CB-49D2-BC2F-BA84C682FF41}" type="pres">
      <dgm:prSet presAssocID="{F870D512-AF44-4EED-A670-994396300B1D}" presName="childText" presStyleLbl="conFgAcc1" presStyleIdx="0" presStyleCnt="1" custLinFactNeighborX="1754" custLinFactNeighborY="-15765">
        <dgm:presLayoutVars>
          <dgm:bulletEnabled val="1"/>
        </dgm:presLayoutVars>
      </dgm:prSet>
      <dgm:spPr>
        <a:solidFill>
          <a:schemeClr val="bg2">
            <a:lumMod val="90000"/>
            <a:alpha val="90000"/>
          </a:schemeClr>
        </a:solidFill>
        <a:ln>
          <a:solidFill>
            <a:schemeClr val="accent4">
              <a:lumMod val="50000"/>
            </a:schemeClr>
          </a:solidFill>
        </a:ln>
      </dgm:spPr>
    </dgm:pt>
  </dgm:ptLst>
  <dgm:cxnLst>
    <dgm:cxn modelId="{15222907-CB91-49FC-864E-AB2FB3E4E79A}" type="presOf" srcId="{57928360-633C-456E-939E-35640F2A92ED}" destId="{EBE406B8-8980-47AB-94D8-FC13E7D35898}" srcOrd="0" destOrd="0" presId="urn:microsoft.com/office/officeart/2005/8/layout/list1"/>
    <dgm:cxn modelId="{DD2D8178-76C3-46BA-A996-1398FE46C1DA}" type="presOf" srcId="{F870D512-AF44-4EED-A670-994396300B1D}" destId="{7ADF11C0-749C-4608-9930-6B964B214FCE}" srcOrd="0" destOrd="0" presId="urn:microsoft.com/office/officeart/2005/8/layout/list1"/>
    <dgm:cxn modelId="{2A4945B1-2CF9-4557-9137-C42601FB0FBD}" srcId="{57928360-633C-456E-939E-35640F2A92ED}" destId="{F870D512-AF44-4EED-A670-994396300B1D}" srcOrd="0" destOrd="0" parTransId="{F5A653AE-C6E4-4211-B17D-BAFE66F043F6}" sibTransId="{EDCDAA15-BD26-4A85-9D70-C56B18B45207}"/>
    <dgm:cxn modelId="{9198A0D3-D159-4519-B368-E1F8CA07AD11}" type="presOf" srcId="{F870D512-AF44-4EED-A670-994396300B1D}" destId="{FC628C7A-88DA-4423-A514-DE8CD5527072}" srcOrd="1" destOrd="0" presId="urn:microsoft.com/office/officeart/2005/8/layout/list1"/>
    <dgm:cxn modelId="{53BA0157-F910-4994-B733-D8AB82572FB7}" type="presParOf" srcId="{EBE406B8-8980-47AB-94D8-FC13E7D35898}" destId="{74556D85-983D-4A30-BB23-C1C502E9D319}" srcOrd="0" destOrd="0" presId="urn:microsoft.com/office/officeart/2005/8/layout/list1"/>
    <dgm:cxn modelId="{5CBC8514-CF68-49D2-B4BC-73580F6C9688}" type="presParOf" srcId="{74556D85-983D-4A30-BB23-C1C502E9D319}" destId="{7ADF11C0-749C-4608-9930-6B964B214FCE}" srcOrd="0" destOrd="0" presId="urn:microsoft.com/office/officeart/2005/8/layout/list1"/>
    <dgm:cxn modelId="{75CEB3E7-9CDD-493F-AE40-AE64BE6F0AE1}" type="presParOf" srcId="{74556D85-983D-4A30-BB23-C1C502E9D319}" destId="{FC628C7A-88DA-4423-A514-DE8CD5527072}" srcOrd="1" destOrd="0" presId="urn:microsoft.com/office/officeart/2005/8/layout/list1"/>
    <dgm:cxn modelId="{21114BAF-2EB2-4D16-95D2-7E735DC5EB48}" type="presParOf" srcId="{EBE406B8-8980-47AB-94D8-FC13E7D35898}" destId="{50078EE2-F37C-4116-BD59-F0332ABF8668}" srcOrd="1" destOrd="0" presId="urn:microsoft.com/office/officeart/2005/8/layout/list1"/>
    <dgm:cxn modelId="{8283AF40-74DE-4D73-9150-7CF7AD4D692F}" type="presParOf" srcId="{EBE406B8-8980-47AB-94D8-FC13E7D35898}" destId="{E1CA1498-E3CB-49D2-BC2F-BA84C682FF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4E3A6-6D3F-4588-B325-AE04229AA2F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65F9BD-DE2E-429C-A1DF-DC095D482344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за  2022 год всего – 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467,2 тыс. руб.          </a:t>
          </a:r>
        </a:p>
      </dgm:t>
    </dgm:pt>
    <dgm:pt modelId="{0E3ABF7E-164A-4B5C-BAB8-1C58D05FAF63}" type="parTrans" cxnId="{FA86DAF0-1FC8-4B4A-9302-6BC3B254327B}">
      <dgm:prSet/>
      <dgm:spPr/>
      <dgm:t>
        <a:bodyPr/>
        <a:lstStyle/>
        <a:p>
          <a:endParaRPr lang="ru-RU"/>
        </a:p>
      </dgm:t>
    </dgm:pt>
    <dgm:pt modelId="{6F2E280D-AFB0-4D6D-B7EE-2FD84E82E2AC}" type="sibTrans" cxnId="{FA86DAF0-1FC8-4B4A-9302-6BC3B254327B}">
      <dgm:prSet/>
      <dgm:spPr/>
      <dgm:t>
        <a:bodyPr/>
        <a:lstStyle/>
        <a:p>
          <a:endParaRPr lang="ru-RU"/>
        </a:p>
      </dgm:t>
    </dgm:pt>
    <dgm:pt modelId="{A133BD50-E0C8-4166-8B18-B19106E068B4}" type="pres">
      <dgm:prSet presAssocID="{EEB4E3A6-6D3F-4588-B325-AE04229AA2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444DC0-D9AC-46C6-99CD-F70D70B71212}" type="pres">
      <dgm:prSet presAssocID="{4465F9BD-DE2E-429C-A1DF-DC095D482344}" presName="vertOne" presStyleCnt="0"/>
      <dgm:spPr/>
    </dgm:pt>
    <dgm:pt modelId="{EF1EBAAD-BF03-4960-9C0D-D3B72179B113}" type="pres">
      <dgm:prSet presAssocID="{4465F9BD-DE2E-429C-A1DF-DC095D482344}" presName="txOne" presStyleLbl="node0" presStyleIdx="0" presStyleCnt="1" custAng="0" custScaleY="25199" custLinFactY="-1266" custLinFactNeighborX="1189" custLinFactNeighborY="-100000">
        <dgm:presLayoutVars>
          <dgm:chPref val="3"/>
        </dgm:presLayoutVars>
      </dgm:prSet>
      <dgm:spPr/>
    </dgm:pt>
    <dgm:pt modelId="{31F484C3-C4E7-4E29-B2B3-7C1BA8F903BD}" type="pres">
      <dgm:prSet presAssocID="{4465F9BD-DE2E-429C-A1DF-DC095D482344}" presName="horzOne" presStyleCnt="0"/>
      <dgm:spPr/>
    </dgm:pt>
  </dgm:ptLst>
  <dgm:cxnLst>
    <dgm:cxn modelId="{E44B4842-516D-43C4-98F1-B81191B96129}" type="presOf" srcId="{EEB4E3A6-6D3F-4588-B325-AE04229AA2F5}" destId="{A133BD50-E0C8-4166-8B18-B19106E068B4}" srcOrd="0" destOrd="0" presId="urn:microsoft.com/office/officeart/2005/8/layout/hierarchy4"/>
    <dgm:cxn modelId="{FD8ABBE9-4AA9-4F1E-9AB3-049B099D350B}" type="presOf" srcId="{4465F9BD-DE2E-429C-A1DF-DC095D482344}" destId="{EF1EBAAD-BF03-4960-9C0D-D3B72179B113}" srcOrd="0" destOrd="0" presId="urn:microsoft.com/office/officeart/2005/8/layout/hierarchy4"/>
    <dgm:cxn modelId="{FA86DAF0-1FC8-4B4A-9302-6BC3B254327B}" srcId="{EEB4E3A6-6D3F-4588-B325-AE04229AA2F5}" destId="{4465F9BD-DE2E-429C-A1DF-DC095D482344}" srcOrd="0" destOrd="0" parTransId="{0E3ABF7E-164A-4B5C-BAB8-1C58D05FAF63}" sibTransId="{6F2E280D-AFB0-4D6D-B7EE-2FD84E82E2AC}"/>
    <dgm:cxn modelId="{037BAB54-C27F-4EBF-AB57-430AC8850961}" type="presParOf" srcId="{A133BD50-E0C8-4166-8B18-B19106E068B4}" destId="{25444DC0-D9AC-46C6-99CD-F70D70B71212}" srcOrd="0" destOrd="0" presId="urn:microsoft.com/office/officeart/2005/8/layout/hierarchy4"/>
    <dgm:cxn modelId="{F5B7CCC8-0567-4F8E-A182-1D5B2CF2EA1E}" type="presParOf" srcId="{25444DC0-D9AC-46C6-99CD-F70D70B71212}" destId="{EF1EBAAD-BF03-4960-9C0D-D3B72179B113}" srcOrd="0" destOrd="0" presId="urn:microsoft.com/office/officeart/2005/8/layout/hierarchy4"/>
    <dgm:cxn modelId="{3B52FAAA-AD09-4FB5-AEB4-359BD54DA8D6}" type="presParOf" srcId="{25444DC0-D9AC-46C6-99CD-F70D70B71212}" destId="{31F484C3-C4E7-4E29-B2B3-7C1BA8F903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9EF17-2F8B-4E48-AD1C-308B7B5F888F}">
      <dsp:nvSpPr>
        <dsp:cNvPr id="0" name=""/>
        <dsp:cNvSpPr/>
      </dsp:nvSpPr>
      <dsp:spPr>
        <a:xfrm>
          <a:off x="1636658" y="668"/>
          <a:ext cx="3939315" cy="218850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бюджета муниципального образования Новороссийский сельсовет за 2022 год,                                       </a:t>
          </a:r>
          <a:r>
            <a:rPr lang="ru-RU" sz="20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ВСЕГО – </a:t>
          </a:r>
          <a:r>
            <a:rPr lang="ru-RU" sz="28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34156,8</a:t>
          </a: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рублей</a:t>
          </a:r>
          <a:r>
            <a:rPr lang="ru-RU" sz="1600" kern="1200" dirty="0">
              <a:solidFill>
                <a:srgbClr val="00B0F0"/>
              </a:solidFill>
              <a:latin typeface="Franklin Gothic Heavy" panose="020B0903020102020204" pitchFamily="34" charset="0"/>
              <a:ea typeface="+mn-ea"/>
              <a:cs typeface="+mn-cs"/>
            </a:rPr>
            <a:t> </a:t>
          </a:r>
        </a:p>
      </dsp:txBody>
      <dsp:txXfrm>
        <a:off x="1700757" y="64767"/>
        <a:ext cx="3811117" cy="2060310"/>
      </dsp:txXfrm>
    </dsp:sp>
    <dsp:sp modelId="{3345E981-8A94-4727-B432-C528B618E828}">
      <dsp:nvSpPr>
        <dsp:cNvPr id="0" name=""/>
        <dsp:cNvSpPr/>
      </dsp:nvSpPr>
      <dsp:spPr>
        <a:xfrm rot="5325614">
          <a:off x="3289384" y="2164293"/>
          <a:ext cx="701460" cy="984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 rot="-5400000">
        <a:off x="3342389" y="2306002"/>
        <a:ext cx="590896" cy="491022"/>
      </dsp:txXfrm>
    </dsp:sp>
    <dsp:sp modelId="{B5835C1F-5D07-4737-903B-A1BC57719CDA}">
      <dsp:nvSpPr>
        <dsp:cNvPr id="0" name=""/>
        <dsp:cNvSpPr/>
      </dsp:nvSpPr>
      <dsp:spPr>
        <a:xfrm>
          <a:off x="1704256" y="3124239"/>
          <a:ext cx="3939315" cy="218850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</a:t>
          </a:r>
          <a:r>
            <a:rPr lang="ru-RU" sz="28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 97,5%</a:t>
          </a:r>
          <a:r>
            <a:rPr lang="ru-RU" sz="1600" kern="1200" dirty="0">
              <a:solidFill>
                <a:srgbClr val="0033CC"/>
              </a:solidFill>
              <a:latin typeface="Franklin Gothic Heavy" panose="020B0903020102020204" pitchFamily="34" charset="0"/>
              <a:ea typeface="+mn-ea"/>
              <a:cs typeface="+mn-cs"/>
            </a:rPr>
            <a:t> от годовых плановых назначений</a:t>
          </a:r>
        </a:p>
      </dsp:txBody>
      <dsp:txXfrm>
        <a:off x="1768355" y="3188338"/>
        <a:ext cx="3811117" cy="2060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5D03D-8064-4208-9A80-1F8781D26F28}">
      <dsp:nvSpPr>
        <dsp:cNvPr id="0" name=""/>
        <dsp:cNvSpPr/>
      </dsp:nvSpPr>
      <dsp:spPr>
        <a:xfrm rot="5400000">
          <a:off x="5265870" y="-2038288"/>
          <a:ext cx="1172677" cy="5507961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осуществление первичного воинского учета за 2022 год– 388,5тыс. руб.</a:t>
          </a:r>
        </a:p>
      </dsp:txBody>
      <dsp:txXfrm rot="-5400000">
        <a:off x="3098229" y="186598"/>
        <a:ext cx="5450716" cy="1058187"/>
      </dsp:txXfrm>
    </dsp:sp>
    <dsp:sp modelId="{D1BE984F-018A-4189-B94A-AB47BACC74F7}">
      <dsp:nvSpPr>
        <dsp:cNvPr id="0" name=""/>
        <dsp:cNvSpPr/>
      </dsp:nvSpPr>
      <dsp:spPr>
        <a:xfrm>
          <a:off x="0" y="31120"/>
          <a:ext cx="3098228" cy="1465846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оборона</a:t>
          </a:r>
        </a:p>
      </dsp:txBody>
      <dsp:txXfrm>
        <a:off x="71557" y="102677"/>
        <a:ext cx="2955114" cy="1322732"/>
      </dsp:txXfrm>
    </dsp:sp>
    <dsp:sp modelId="{148248B2-57BF-4BDC-88E0-683FEFAAF475}">
      <dsp:nvSpPr>
        <dsp:cNvPr id="0" name=""/>
        <dsp:cNvSpPr/>
      </dsp:nvSpPr>
      <dsp:spPr>
        <a:xfrm rot="5400000">
          <a:off x="4749259" y="-567140"/>
          <a:ext cx="1818998" cy="5894861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9525" cap="flat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Освоено  815,7 тыс.  Руб.,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безопасности граждан     на      водных     объектах за 2022 год – 53 тыс. руб. 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Расходы на обеспечение  пожарной безопасности за 2022 год  733,8 тыс. руб.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b="0" i="1" kern="1200" dirty="0">
            <a:solidFill>
              <a:srgbClr val="CCFFFF"/>
            </a:solidFill>
            <a:latin typeface="Franklin Gothic Demi Cond" panose="020B0706030402020204" pitchFamily="34" charset="0"/>
            <a:ea typeface="+mn-ea"/>
            <a:cs typeface="+mn-cs"/>
          </a:endParaRPr>
        </a:p>
      </dsp:txBody>
      <dsp:txXfrm rot="-5400000">
        <a:off x="2711328" y="1559587"/>
        <a:ext cx="5806065" cy="1641406"/>
      </dsp:txXfrm>
    </dsp:sp>
    <dsp:sp modelId="{A17D96C9-8117-40FD-958D-72D27FE92153}">
      <dsp:nvSpPr>
        <dsp:cNvPr id="0" name=""/>
        <dsp:cNvSpPr/>
      </dsp:nvSpPr>
      <dsp:spPr>
        <a:xfrm>
          <a:off x="0" y="1716624"/>
          <a:ext cx="2687100" cy="1465846"/>
        </a:xfrm>
        <a:prstGeom prst="roundRect">
          <a:avLst/>
        </a:prstGeom>
        <a:solidFill>
          <a:schemeClr val="bg2"/>
        </a:solidFill>
        <a:ln>
          <a:solidFill>
            <a:schemeClr val="accent4">
              <a:lumMod val="50000"/>
            </a:schemeClr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безопасность и правоохранительная деятельность</a:t>
          </a:r>
        </a:p>
      </dsp:txBody>
      <dsp:txXfrm>
        <a:off x="71557" y="1788181"/>
        <a:ext cx="2543986" cy="1322732"/>
      </dsp:txXfrm>
    </dsp:sp>
    <dsp:sp modelId="{0764E12B-70AE-43C4-AEDF-832C0CF884DA}">
      <dsp:nvSpPr>
        <dsp:cNvPr id="0" name=""/>
        <dsp:cNvSpPr/>
      </dsp:nvSpPr>
      <dsp:spPr>
        <a:xfrm rot="5400000">
          <a:off x="4819514" y="1567470"/>
          <a:ext cx="1768209" cy="5502582"/>
        </a:xfrm>
        <a:prstGeom prst="round2SameRect">
          <a:avLst/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4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Освоено  6243,7 тыс.  Руб.,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 Расходы на содержание  дорожного фонда за 2022 год – 6226,6 тыс. руб.,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i="1" kern="1200" dirty="0">
              <a:solidFill>
                <a:schemeClr val="accent6">
                  <a:lumMod val="50000"/>
                </a:schemeClr>
              </a:solidFill>
              <a:latin typeface="Franklin Gothic Demi Cond" panose="020B0706030402020204" pitchFamily="34" charset="0"/>
              <a:ea typeface="+mn-ea"/>
              <a:cs typeface="+mn-cs"/>
            </a:rPr>
            <a:t>Связь и информатика за 2022 год – 17,1 тыс. руб.</a:t>
          </a:r>
        </a:p>
      </dsp:txBody>
      <dsp:txXfrm rot="-5400000">
        <a:off x="2952328" y="3520974"/>
        <a:ext cx="5416265" cy="1595575"/>
      </dsp:txXfrm>
    </dsp:sp>
    <dsp:sp modelId="{A12FB138-318A-4F08-9AB3-C7D7011086BD}">
      <dsp:nvSpPr>
        <dsp:cNvPr id="0" name=""/>
        <dsp:cNvSpPr/>
      </dsp:nvSpPr>
      <dsp:spPr>
        <a:xfrm>
          <a:off x="0" y="3557766"/>
          <a:ext cx="3095202" cy="1465846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50000"/>
            </a:schemeClr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  <a:latin typeface="Franklin Gothic Heavy" panose="020B0903020102020204" pitchFamily="34" charset="0"/>
              <a:ea typeface="+mn-ea"/>
              <a:cs typeface="+mn-cs"/>
            </a:rPr>
            <a:t>Национальная экономика</a:t>
          </a:r>
        </a:p>
      </dsp:txBody>
      <dsp:txXfrm>
        <a:off x="71557" y="3629323"/>
        <a:ext cx="2952088" cy="1322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A1498-E3CB-49D2-BC2F-BA84C682FF41}">
      <dsp:nvSpPr>
        <dsp:cNvPr id="0" name=""/>
        <dsp:cNvSpPr/>
      </dsp:nvSpPr>
      <dsp:spPr>
        <a:xfrm>
          <a:off x="0" y="2704936"/>
          <a:ext cx="8208912" cy="163800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28C7A-88DA-4423-A514-DE8CD5527072}">
      <dsp:nvSpPr>
        <dsp:cNvPr id="0" name=""/>
        <dsp:cNvSpPr/>
      </dsp:nvSpPr>
      <dsp:spPr>
        <a:xfrm>
          <a:off x="410445" y="634158"/>
          <a:ext cx="7695362" cy="3181427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          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Исполнено за 2022 год – </a:t>
          </a:r>
          <a:r>
            <a:rPr lang="ru-RU" sz="28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25,7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тыс. руб.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Профессиональная подготовка, переподготовка и повышение квалификации</a:t>
          </a:r>
        </a:p>
      </dsp:txBody>
      <dsp:txXfrm>
        <a:off x="565749" y="789462"/>
        <a:ext cx="7384754" cy="2870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EBAAD-BF03-4960-9C0D-D3B72179B113}">
      <dsp:nvSpPr>
        <dsp:cNvPr id="0" name=""/>
        <dsp:cNvSpPr/>
      </dsp:nvSpPr>
      <dsp:spPr>
        <a:xfrm>
          <a:off x="0" y="0"/>
          <a:ext cx="8496944" cy="143391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Расходы за  2022 год всего –  </a:t>
          </a:r>
          <a:r>
            <a:rPr lang="ru-RU" sz="2400" kern="1200" dirty="0">
              <a:solidFill>
                <a:schemeClr val="accent6">
                  <a:lumMod val="50000"/>
                </a:schemeClr>
              </a:solidFill>
              <a:latin typeface="Franklin Gothic Heavy" panose="020B0903020102020204" pitchFamily="34" charset="0"/>
              <a:ea typeface="+mn-ea"/>
              <a:cs typeface="+mn-cs"/>
            </a:rPr>
            <a:t> 467,2 тыс. руб.          </a:t>
          </a:r>
        </a:p>
      </dsp:txBody>
      <dsp:txXfrm>
        <a:off x="41998" y="41998"/>
        <a:ext cx="8412948" cy="1349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0.21359</cdr:x>
      <cdr:y>0.0432</cdr:y>
    </cdr:from>
    <cdr:to>
      <cdr:x>0.35922</cdr:x>
      <cdr:y>0.12961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16024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2400" b="1" dirty="0">
            <a:solidFill>
              <a:srgbClr val="003366"/>
            </a:solidFill>
          </a:endParaRPr>
        </a:p>
      </cdr:txBody>
    </cdr:sp>
  </cdr:relSizeAnchor>
  <cdr:relSizeAnchor xmlns:cdr="http://schemas.openxmlformats.org/drawingml/2006/chartDrawing">
    <cdr:from>
      <cdr:x>0.67961</cdr:x>
      <cdr:y>0.10081</cdr:y>
    </cdr:from>
    <cdr:to>
      <cdr:x>0.76699</cdr:x>
      <cdr:y>0.15841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0" y="50405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0.54369</cdr:x>
      <cdr:y>0.0432</cdr:y>
    </cdr:from>
    <cdr:to>
      <cdr:x>0.68932</cdr:x>
      <cdr:y>0.11521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2452" y="216024"/>
          <a:ext cx="1080115" cy="360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003366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0.42358</cdr:x>
      <cdr:y>0.05882</cdr:y>
    </cdr:from>
    <cdr:to>
      <cdr:x>0.58952</cdr:x>
      <cdr:y>0.14706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2378" y="288032"/>
          <a:ext cx="1368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1D2A4B"/>
            </a:solidFill>
            <a:latin typeface="Book Antiqua" panose="02040602050305030304" pitchFamily="18" charset="0"/>
          </a:endParaRPr>
        </a:p>
      </cdr:txBody>
    </cdr:sp>
  </cdr:relSizeAnchor>
  <cdr:relSizeAnchor xmlns:cdr="http://schemas.openxmlformats.org/drawingml/2006/chartDrawing">
    <cdr:from>
      <cdr:x>0.0393</cdr:x>
      <cdr:y>0.69118</cdr:y>
    </cdr:from>
    <cdr:to>
      <cdr:x>0.24891</cdr:x>
      <cdr:y>0.82353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4028" y="3384376"/>
          <a:ext cx="172819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1D2A4B"/>
            </a:solidFill>
            <a:latin typeface="Book Antiqua" panose="0204060205030503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5E319B-B2A2-4D88-A339-7E69E025A261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2F224-34EF-4A0B-BFE9-6FCF3FAC3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56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5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4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7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BEE634-B1A3-49A7-AEA4-CFF3BCE43B5C}" type="slidenum">
              <a:rPr lang="ru-RU" smtClean="0"/>
              <a:pPr eaLnBrk="1" hangingPunct="1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9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E3F78-A4BD-47E1-B3BF-B11BAE4B825F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A1BFF-74A5-4229-BDA7-01FFB8A429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FF33C-776F-4F8E-9FA2-D464D7DA0E67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2A6C3-8044-4D9A-B221-01537636F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85281-CF73-4292-922C-F17882187AF3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0786F-B37B-4810-B1A5-561D383492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FBA6A2-AB0E-4D0E-80F2-B84669227752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26874-0A32-4C47-9E95-F604DA9E5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B6074-1B93-47C2-8BC9-5CB8D9CE4819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96379-1264-472E-95DA-B416E8770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52265-5E06-4827-AAD4-75034A899E9A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838E9-B910-47A8-9F94-F8FBBAAA6C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67573-26DA-42A8-8FCA-E71A4C11A5C2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F4A81-5822-4A6E-B3DB-86C1F1CCF5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2359D-EA56-48B8-BC76-7D0F87CF387E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8D645-99DE-4C65-9E2E-5E78CF3B5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A61A-5439-4E58-9C8E-96D59CDC2645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527A4-D163-4D56-BA4F-90E1BACA6610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1BFFC-DDD0-4769-A472-D330AB0E9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4C0DB-25A9-4CCB-8FC8-5742DD692433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7CF5EFA-0A49-44E8-85F6-AFEE0161D4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96D43C-763B-475F-971B-79071B9AEC1B}" type="datetime1">
              <a:rPr lang="ru-RU" smtClean="0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81971C7-FB67-4658-A4A2-4928DDBD8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49" r:id="rId2"/>
    <p:sldLayoutId id="2147484750" r:id="rId3"/>
    <p:sldLayoutId id="2147484751" r:id="rId4"/>
    <p:sldLayoutId id="2147484752" r:id="rId5"/>
    <p:sldLayoutId id="2147484753" r:id="rId6"/>
    <p:sldLayoutId id="2147484754" r:id="rId7"/>
    <p:sldLayoutId id="2147484755" r:id="rId8"/>
    <p:sldLayoutId id="2147484756" r:id="rId9"/>
    <p:sldLayoutId id="2147484757" r:id="rId10"/>
    <p:sldLayoutId id="214748475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7" name="Рисунок 6" descr="artsfon_com-1520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-375074"/>
            <a:ext cx="9644098" cy="72330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7158" y="357166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Отчет </a:t>
            </a:r>
            <a:endParaRPr lang="en-US" sz="5400" b="1" i="1" dirty="0">
              <a:solidFill>
                <a:srgbClr val="FF0000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ru-RU" sz="5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об исполнении бюджета </a:t>
            </a:r>
          </a:p>
          <a:p>
            <a:pPr algn="ctr"/>
            <a:r>
              <a:rPr lang="ru-RU" sz="5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муниципального образования </a:t>
            </a:r>
            <a:endParaRPr lang="en-US" sz="5400" b="1" i="1" dirty="0">
              <a:solidFill>
                <a:srgbClr val="FF0000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ru-RU" sz="5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Новороссийский сельсовет</a:t>
            </a:r>
          </a:p>
          <a:p>
            <a:pPr algn="ctr"/>
            <a:r>
              <a:rPr lang="ru-RU" sz="5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за 2022 год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772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26874-0A32-4C47-9E95-F604DA9E580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14291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Функциональная структура расходов в 2022 году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90563396"/>
              </p:ext>
            </p:extLst>
          </p:nvPr>
        </p:nvGraphicFramePr>
        <p:xfrm>
          <a:off x="357158" y="785794"/>
          <a:ext cx="867933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32">
              <a:srgbClr val="DAECF6"/>
            </a:gs>
            <a:gs pos="46986">
              <a:srgbClr val="BED0DD"/>
            </a:gs>
            <a:gs pos="23500">
              <a:srgbClr val="D1E3EE"/>
            </a:gs>
            <a:gs pos="0">
              <a:schemeClr val="bg2">
                <a:tint val="50000"/>
                <a:satMod val="180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76760" y="43979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Общегосударственные вопросы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76760" y="439796"/>
            <a:ext cx="8352928" cy="5653500"/>
            <a:chOff x="395536" y="332656"/>
            <a:chExt cx="8352928" cy="554461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95536" y="332656"/>
              <a:ext cx="8352928" cy="5544616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</p:sp>
        <p:sp>
          <p:nvSpPr>
            <p:cNvPr id="13" name="Полилиния 12"/>
            <p:cNvSpPr/>
            <p:nvPr/>
          </p:nvSpPr>
          <p:spPr>
            <a:xfrm>
              <a:off x="646360" y="978987"/>
              <a:ext cx="7848872" cy="1482808"/>
            </a:xfrm>
            <a:custGeom>
              <a:avLst/>
              <a:gdLst>
                <a:gd name="connsiteX0" fmla="*/ 0 w 2702162"/>
                <a:gd name="connsiteY0" fmla="*/ 270216 h 4468315"/>
                <a:gd name="connsiteX1" fmla="*/ 270216 w 2702162"/>
                <a:gd name="connsiteY1" fmla="*/ 0 h 4468315"/>
                <a:gd name="connsiteX2" fmla="*/ 2431946 w 2702162"/>
                <a:gd name="connsiteY2" fmla="*/ 0 h 4468315"/>
                <a:gd name="connsiteX3" fmla="*/ 2702162 w 2702162"/>
                <a:gd name="connsiteY3" fmla="*/ 270216 h 4468315"/>
                <a:gd name="connsiteX4" fmla="*/ 2702162 w 2702162"/>
                <a:gd name="connsiteY4" fmla="*/ 4198099 h 4468315"/>
                <a:gd name="connsiteX5" fmla="*/ 2431946 w 2702162"/>
                <a:gd name="connsiteY5" fmla="*/ 4468315 h 4468315"/>
                <a:gd name="connsiteX6" fmla="*/ 270216 w 2702162"/>
                <a:gd name="connsiteY6" fmla="*/ 4468315 h 4468315"/>
                <a:gd name="connsiteX7" fmla="*/ 0 w 2702162"/>
                <a:gd name="connsiteY7" fmla="*/ 4198099 h 4468315"/>
                <a:gd name="connsiteX8" fmla="*/ 0 w 2702162"/>
                <a:gd name="connsiteY8" fmla="*/ 270216 h 44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2162" h="4468315">
                  <a:moveTo>
                    <a:pt x="0" y="270216"/>
                  </a:moveTo>
                  <a:cubicBezTo>
                    <a:pt x="0" y="120980"/>
                    <a:pt x="120980" y="0"/>
                    <a:pt x="270216" y="0"/>
                  </a:cubicBezTo>
                  <a:lnTo>
                    <a:pt x="2431946" y="0"/>
                  </a:lnTo>
                  <a:cubicBezTo>
                    <a:pt x="2581182" y="0"/>
                    <a:pt x="2702162" y="120980"/>
                    <a:pt x="2702162" y="270216"/>
                  </a:cubicBezTo>
                  <a:lnTo>
                    <a:pt x="2702162" y="4198099"/>
                  </a:lnTo>
                  <a:cubicBezTo>
                    <a:pt x="2702162" y="4347335"/>
                    <a:pt x="2581182" y="4468315"/>
                    <a:pt x="2431946" y="4468315"/>
                  </a:cubicBezTo>
                  <a:lnTo>
                    <a:pt x="270216" y="4468315"/>
                  </a:lnTo>
                  <a:cubicBezTo>
                    <a:pt x="120980" y="4468315"/>
                    <a:pt x="0" y="4347335"/>
                    <a:pt x="0" y="4198099"/>
                  </a:cubicBezTo>
                  <a:lnTo>
                    <a:pt x="0" y="27021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844" tIns="91844" rIns="91844" bIns="9184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kern="1200" dirty="0">
                  <a:solidFill>
                    <a:schemeClr val="accent6">
                      <a:lumMod val="5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Общегосударственные расходы –3120,6</a:t>
              </a:r>
              <a:r>
                <a:rPr lang="ru-RU" sz="2800" b="1" kern="1200" dirty="0">
                  <a:solidFill>
                    <a:schemeClr val="accent6">
                      <a:lumMod val="50000"/>
                    </a:schemeClr>
                  </a:solidFill>
                  <a:latin typeface="Franklin Gothic Demi" panose="020B0703020102020204" pitchFamily="34" charset="0"/>
                  <a:ea typeface="+mn-ea"/>
                  <a:cs typeface="+mn-cs"/>
                </a:rPr>
                <a:t> </a:t>
              </a:r>
              <a:r>
                <a:rPr lang="ru-RU" sz="2400" b="0" kern="1200" dirty="0">
                  <a:solidFill>
                    <a:schemeClr val="accent6">
                      <a:lumMod val="5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тыс. </a:t>
              </a:r>
              <a:r>
                <a:rPr lang="ru-RU" sz="2400" b="0" kern="1200" dirty="0" err="1">
                  <a:solidFill>
                    <a:schemeClr val="accent6">
                      <a:lumMod val="50000"/>
                    </a:schemeClr>
                  </a:solidFill>
                  <a:latin typeface="Franklin Gothic Demi Cond" panose="020B0706030402020204" pitchFamily="34" charset="0"/>
                  <a:ea typeface="+mn-ea"/>
                  <a:cs typeface="+mn-cs"/>
                </a:rPr>
                <a:t>руб</a:t>
              </a:r>
              <a:endParaRPr lang="ru-RU" sz="2400" b="0" kern="1200" dirty="0">
                <a:solidFill>
                  <a:schemeClr val="accent6">
                    <a:lumMod val="50000"/>
                  </a:schemeClr>
                </a:solidFill>
                <a:latin typeface="Franklin Gothic Demi Cond" panose="020B07060304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90376" y="2911182"/>
              <a:ext cx="7632848" cy="2754226"/>
            </a:xfrm>
            <a:custGeom>
              <a:avLst/>
              <a:gdLst>
                <a:gd name="connsiteX0" fmla="*/ 0 w 4532306"/>
                <a:gd name="connsiteY0" fmla="*/ 98557 h 985572"/>
                <a:gd name="connsiteX1" fmla="*/ 98557 w 4532306"/>
                <a:gd name="connsiteY1" fmla="*/ 0 h 985572"/>
                <a:gd name="connsiteX2" fmla="*/ 4433749 w 4532306"/>
                <a:gd name="connsiteY2" fmla="*/ 0 h 985572"/>
                <a:gd name="connsiteX3" fmla="*/ 4532306 w 4532306"/>
                <a:gd name="connsiteY3" fmla="*/ 98557 h 985572"/>
                <a:gd name="connsiteX4" fmla="*/ 4532306 w 4532306"/>
                <a:gd name="connsiteY4" fmla="*/ 887015 h 985572"/>
                <a:gd name="connsiteX5" fmla="*/ 4433749 w 4532306"/>
                <a:gd name="connsiteY5" fmla="*/ 985572 h 985572"/>
                <a:gd name="connsiteX6" fmla="*/ 98557 w 4532306"/>
                <a:gd name="connsiteY6" fmla="*/ 985572 h 985572"/>
                <a:gd name="connsiteX7" fmla="*/ 0 w 4532306"/>
                <a:gd name="connsiteY7" fmla="*/ 887015 h 985572"/>
                <a:gd name="connsiteX8" fmla="*/ 0 w 4532306"/>
                <a:gd name="connsiteY8" fmla="*/ 98557 h 985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2306" h="985572">
                  <a:moveTo>
                    <a:pt x="0" y="98557"/>
                  </a:moveTo>
                  <a:cubicBezTo>
                    <a:pt x="0" y="44125"/>
                    <a:pt x="44125" y="0"/>
                    <a:pt x="98557" y="0"/>
                  </a:cubicBezTo>
                  <a:lnTo>
                    <a:pt x="4433749" y="0"/>
                  </a:lnTo>
                  <a:cubicBezTo>
                    <a:pt x="4488181" y="0"/>
                    <a:pt x="4532306" y="44125"/>
                    <a:pt x="4532306" y="98557"/>
                  </a:cubicBezTo>
                  <a:lnTo>
                    <a:pt x="4532306" y="887015"/>
                  </a:lnTo>
                  <a:cubicBezTo>
                    <a:pt x="4532306" y="941447"/>
                    <a:pt x="4488181" y="985572"/>
                    <a:pt x="4433749" y="985572"/>
                  </a:cubicBezTo>
                  <a:lnTo>
                    <a:pt x="98557" y="985572"/>
                  </a:lnTo>
                  <a:cubicBezTo>
                    <a:pt x="44125" y="985572"/>
                    <a:pt x="0" y="941447"/>
                    <a:pt x="0" y="887015"/>
                  </a:cubicBezTo>
                  <a:lnTo>
                    <a:pt x="0" y="98557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9026" tIns="39026" rIns="39026" bIns="3902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В данном разделе отражаются р</a:t>
              </a:r>
              <a:r>
                <a:rPr lang="ru-RU" sz="1600" b="0" kern="12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асходы на содержание: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</a:t>
              </a:r>
              <a:r>
                <a:rPr lang="ru-RU" sz="1600" b="0" kern="12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 высших должностных лиц (глава), 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-исполнительных органов (администрация Новороссийского сельсовета)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schemeClr val="accent6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-другие общегосударственные расходы</a:t>
              </a:r>
              <a:endParaRPr lang="ru-RU" sz="1600" b="0" kern="1200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78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17383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Национальная оборона, национальная безопасность и правоохранительная деятельность, национальная экономика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46516083"/>
              </p:ext>
            </p:extLst>
          </p:nvPr>
        </p:nvGraphicFramePr>
        <p:xfrm>
          <a:off x="323528" y="1466493"/>
          <a:ext cx="8606190" cy="5202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09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1540" y="18083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Жилищно-коммунальное хозяйство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972131"/>
            <a:ext cx="8604956" cy="1296144"/>
          </a:xfrm>
          <a:prstGeom prst="roundRect">
            <a:avLst/>
          </a:prstGeom>
          <a:solidFill>
            <a:srgbClr val="BFEBFA"/>
          </a:solidFill>
          <a:ln>
            <a:solidFill>
              <a:srgbClr val="BFEB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Исполнено за 2022 год –  6779,7 тыс.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3756158"/>
            <a:ext cx="7344816" cy="12327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Коммунальное хозяйство</a:t>
            </a:r>
          </a:p>
          <a:p>
            <a:pPr lvl="0" algn="ctr"/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исполнение составило  786,1 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5085184"/>
            <a:ext cx="7344816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ranklin Gothic Medium" panose="020B0603020102020204" pitchFamily="34" charset="0"/>
            </a:endParaRPr>
          </a:p>
          <a:p>
            <a:pPr algn="ctr"/>
            <a:r>
              <a:rPr lang="ru-RU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Благоустройство</a:t>
            </a:r>
          </a:p>
          <a:p>
            <a:pPr lvl="0" algn="ctr"/>
            <a:r>
              <a:rPr lang="ru-RU" sz="20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исполнение составило  5976,0 тыс. рублей</a:t>
            </a:r>
          </a:p>
          <a:p>
            <a:pPr algn="ctr"/>
            <a:endParaRPr lang="ru-RU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7443639-8820-48FC-928C-A936FAF77486}"/>
              </a:ext>
            </a:extLst>
          </p:cNvPr>
          <p:cNvSpPr/>
          <p:nvPr/>
        </p:nvSpPr>
        <p:spPr>
          <a:xfrm>
            <a:off x="890485" y="2804788"/>
            <a:ext cx="7272808" cy="9032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Жилищное хозяйство </a:t>
            </a:r>
          </a:p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исполнение составило 17,6 тыс. руб.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8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326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Образование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39931246"/>
              </p:ext>
            </p:extLst>
          </p:nvPr>
        </p:nvGraphicFramePr>
        <p:xfrm>
          <a:off x="179512" y="1196752"/>
          <a:ext cx="820891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740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8775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Культура, кинематография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933056"/>
            <a:ext cx="3744416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Подраздел «Культура» - 7379,9 тыс. руб.</a:t>
            </a:r>
            <a:endParaRPr lang="ru-RU" sz="2400" dirty="0">
              <a:solidFill>
                <a:srgbClr val="003366"/>
              </a:solidFill>
              <a:latin typeface="Franklin Gothic Heavy" panose="020B0903020102020204" pitchFamily="34" charset="0"/>
            </a:endParaRPr>
          </a:p>
          <a:p>
            <a:pPr algn="ctr"/>
            <a:endParaRPr lang="ru-RU" sz="2400" dirty="0">
              <a:solidFill>
                <a:srgbClr val="003366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9" y="3933056"/>
            <a:ext cx="4536503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Подраздел «Другие вопросы в области культуры и кинематографии» -                      8935,8 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9792" y="1068096"/>
            <a:ext cx="3744416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В 2022 году освоено –  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16315,7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тыс. руб.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971600" y="1556792"/>
            <a:ext cx="1296144" cy="2088232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6804248" y="1440622"/>
            <a:ext cx="1368152" cy="2348417"/>
          </a:xfrm>
          <a:prstGeom prst="curvedLeftArrow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26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6361" y="1886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Социальная политика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32481930"/>
              </p:ext>
            </p:extLst>
          </p:nvPr>
        </p:nvGraphicFramePr>
        <p:xfrm>
          <a:off x="323528" y="834971"/>
          <a:ext cx="8496944" cy="5690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14348" y="2708921"/>
            <a:ext cx="7429552" cy="17916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41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Доплата к пенсиям муниципальных служащих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Franklin Gothic Heavy" panose="020B0903020102020204" pitchFamily="34" charset="0"/>
              </a:rPr>
              <a:t>Социальная поддержка работников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107857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9701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Основные характеристики исполнения бюджета муниципального образования Новороссийский сельсовет за 2022 год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18369627"/>
              </p:ext>
            </p:extLst>
          </p:nvPr>
        </p:nvGraphicFramePr>
        <p:xfrm>
          <a:off x="827584" y="1604993"/>
          <a:ext cx="7416824" cy="500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89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B240E-F50B-4656-8512-61489550CA55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332656"/>
            <a:ext cx="8247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Доля налоговых и неналоговых поступлений в общей сумме доходов бюджета муниципального образования Новороссийский сельсовет в 2022году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56918181"/>
              </p:ext>
            </p:extLst>
          </p:nvPr>
        </p:nvGraphicFramePr>
        <p:xfrm>
          <a:off x="428596" y="1824931"/>
          <a:ext cx="82449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67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Структура налоговых доходов бюджета муниципального образования Новороссийский сельсовет                    за 2022 год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93726048"/>
              </p:ext>
            </p:extLst>
          </p:nvPr>
        </p:nvGraphicFramePr>
        <p:xfrm>
          <a:off x="1857356" y="1532985"/>
          <a:ext cx="6829444" cy="463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19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4291" y="332656"/>
            <a:ext cx="810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Исполнение налоговых доходов бюджета муниципального образования Новороссийский сельсовет  за 2022 год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42220750"/>
              </p:ext>
            </p:extLst>
          </p:nvPr>
        </p:nvGraphicFramePr>
        <p:xfrm>
          <a:off x="500034" y="1772816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146953"/>
      </p:ext>
    </p:extLst>
  </p:cSld>
  <p:clrMapOvr>
    <a:masterClrMapping/>
  </p:clrMapOvr>
  <p:transition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Структура неналоговых доходов бюджета муниципального образования Новороссийский сельсовет    за 2022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80661137"/>
              </p:ext>
            </p:extLst>
          </p:nvPr>
        </p:nvGraphicFramePr>
        <p:xfrm>
          <a:off x="0" y="1601416"/>
          <a:ext cx="86044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53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12203" y="18864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Исполнение бюджета муниципального образования Новороссийский сельсовет по неналоговым доходам                     за 2022 год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55193411"/>
              </p:ext>
            </p:extLst>
          </p:nvPr>
        </p:nvGraphicFramePr>
        <p:xfrm>
          <a:off x="251520" y="1397000"/>
          <a:ext cx="8568952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194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1825" y="6459538"/>
            <a:ext cx="1947863" cy="255587"/>
          </a:xfrm>
        </p:spPr>
        <p:txBody>
          <a:bodyPr/>
          <a:lstStyle/>
          <a:p>
            <a:pPr>
              <a:defRPr/>
            </a:pPr>
            <a:fld id="{FF6104FE-7316-4D3F-A129-671D929659F3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8864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Объем безвозмездных поступлений в бюджет муниципального образования Новороссийский сельсовет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за  2022 год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90597032"/>
              </p:ext>
            </p:extLst>
          </p:nvPr>
        </p:nvGraphicFramePr>
        <p:xfrm>
          <a:off x="359532" y="1389761"/>
          <a:ext cx="8424936" cy="528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35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6F36-5B47-4F6A-AC1E-6137E35E13E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73831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Franklin Gothic Heavy" panose="020B0903020102020204" pitchFamily="34" charset="0"/>
              </a:rPr>
              <a:t>Расходы бюджета муниципального образования Новороссийский сельсовет за 2022год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45871807"/>
              </p:ext>
            </p:extLst>
          </p:nvPr>
        </p:nvGraphicFramePr>
        <p:xfrm>
          <a:off x="971600" y="1052736"/>
          <a:ext cx="721263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699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12460</TotalTime>
  <Words>427</Words>
  <Application>Microsoft Office PowerPoint</Application>
  <PresentationFormat>Экран (4:3)</PresentationFormat>
  <Paragraphs>91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 Antiqua</vt:lpstr>
      <vt:lpstr>Calibri</vt:lpstr>
      <vt:lpstr>Constantia</vt:lpstr>
      <vt:lpstr>Franklin Gothic Demi</vt:lpstr>
      <vt:lpstr>Franklin Gothic Demi Cond</vt:lpstr>
      <vt:lpstr>Franklin Gothic Heavy</vt:lpstr>
      <vt:lpstr>Franklin Gothic Medium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White</dc:creator>
  <cp:lastModifiedBy>User</cp:lastModifiedBy>
  <cp:revision>1862</cp:revision>
  <cp:lastPrinted>2015-05-25T07:31:26Z</cp:lastPrinted>
  <dcterms:modified xsi:type="dcterms:W3CDTF">2023-04-18T03:13:27Z</dcterms:modified>
</cp:coreProperties>
</file>